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2" r:id="rId7"/>
    <p:sldId id="261" r:id="rId8"/>
    <p:sldId id="281" r:id="rId9"/>
    <p:sldId id="288" r:id="rId10"/>
    <p:sldId id="262" r:id="rId11"/>
    <p:sldId id="263" r:id="rId12"/>
    <p:sldId id="264" r:id="rId13"/>
    <p:sldId id="265" r:id="rId14"/>
    <p:sldId id="266" r:id="rId15"/>
    <p:sldId id="267" r:id="rId16"/>
    <p:sldId id="268" r:id="rId17"/>
    <p:sldId id="269" r:id="rId18"/>
    <p:sldId id="270" r:id="rId19"/>
    <p:sldId id="271" r:id="rId20"/>
    <p:sldId id="273" r:id="rId21"/>
    <p:sldId id="318" r:id="rId22"/>
    <p:sldId id="280" r:id="rId23"/>
    <p:sldId id="289" r:id="rId24"/>
    <p:sldId id="279" r:id="rId25"/>
    <p:sldId id="282" r:id="rId26"/>
    <p:sldId id="290" r:id="rId27"/>
    <p:sldId id="274" r:id="rId28"/>
    <p:sldId id="295" r:id="rId29"/>
    <p:sldId id="296" r:id="rId30"/>
    <p:sldId id="297" r:id="rId31"/>
    <p:sldId id="294" r:id="rId32"/>
    <p:sldId id="275" r:id="rId33"/>
    <p:sldId id="276" r:id="rId34"/>
    <p:sldId id="291" r:id="rId35"/>
    <p:sldId id="292" r:id="rId36"/>
    <p:sldId id="277" r:id="rId37"/>
    <p:sldId id="293" r:id="rId38"/>
    <p:sldId id="278" r:id="rId39"/>
    <p:sldId id="312" r:id="rId40"/>
    <p:sldId id="313" r:id="rId41"/>
    <p:sldId id="314" r:id="rId42"/>
    <p:sldId id="315" r:id="rId43"/>
    <p:sldId id="316" r:id="rId44"/>
    <p:sldId id="298" r:id="rId45"/>
    <p:sldId id="317" r:id="rId46"/>
    <p:sldId id="300" r:id="rId47"/>
    <p:sldId id="301" r:id="rId48"/>
    <p:sldId id="299" r:id="rId49"/>
    <p:sldId id="302" r:id="rId50"/>
    <p:sldId id="303" r:id="rId51"/>
    <p:sldId id="304" r:id="rId52"/>
    <p:sldId id="305" r:id="rId53"/>
    <p:sldId id="306" r:id="rId54"/>
    <p:sldId id="307" r:id="rId55"/>
    <p:sldId id="308" r:id="rId56"/>
    <p:sldId id="309" r:id="rId57"/>
    <p:sldId id="310" r:id="rId58"/>
    <p:sldId id="311" r:id="rId59"/>
    <p:sldId id="287" r:id="rId60"/>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1944" y="-31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7B83B-8F61-4189-A18C-1055474DBF97}" type="doc">
      <dgm:prSet loTypeId="urn:microsoft.com/office/officeart/2005/8/layout/target3" loCatId="list" qsTypeId="urn:microsoft.com/office/officeart/2005/8/quickstyle/3d3" qsCatId="3D" csTypeId="urn:microsoft.com/office/officeart/2005/8/colors/colorful3" csCatId="colorful" phldr="1"/>
      <dgm:spPr/>
      <dgm:t>
        <a:bodyPr/>
        <a:lstStyle/>
        <a:p>
          <a:endParaRPr lang="en-US"/>
        </a:p>
      </dgm:t>
    </dgm:pt>
    <dgm:pt modelId="{2CF85DB7-BD35-492D-8D80-923934D587C5}">
      <dgm:prSet phldrT="[Text]"/>
      <dgm:spPr/>
      <dgm:t>
        <a:bodyPr/>
        <a:lstStyle/>
        <a:p>
          <a:r>
            <a:rPr lang="en-IN" dirty="0" smtClean="0"/>
            <a:t>Physical</a:t>
          </a:r>
          <a:endParaRPr lang="en-US" dirty="0"/>
        </a:p>
      </dgm:t>
    </dgm:pt>
    <dgm:pt modelId="{5C52D225-5703-4BD6-9CC3-DDF0C10672BE}" type="parTrans" cxnId="{2C58D355-D939-4BCD-BD7C-31F4302F5AD4}">
      <dgm:prSet/>
      <dgm:spPr/>
      <dgm:t>
        <a:bodyPr/>
        <a:lstStyle/>
        <a:p>
          <a:endParaRPr lang="en-US"/>
        </a:p>
      </dgm:t>
    </dgm:pt>
    <dgm:pt modelId="{54C4E812-EB66-4389-8EC8-F563F564202E}" type="sibTrans" cxnId="{2C58D355-D939-4BCD-BD7C-31F4302F5AD4}">
      <dgm:prSet/>
      <dgm:spPr/>
      <dgm:t>
        <a:bodyPr/>
        <a:lstStyle/>
        <a:p>
          <a:endParaRPr lang="en-US"/>
        </a:p>
      </dgm:t>
    </dgm:pt>
    <dgm:pt modelId="{DC142AFC-EB14-42D8-B4E1-99A2BD21997B}">
      <dgm:prSet/>
      <dgm:spPr/>
      <dgm:t>
        <a:bodyPr/>
        <a:lstStyle/>
        <a:p>
          <a:r>
            <a:rPr lang="en-IN" dirty="0" smtClean="0"/>
            <a:t>Logical</a:t>
          </a:r>
          <a:endParaRPr lang="en-US" dirty="0"/>
        </a:p>
      </dgm:t>
    </dgm:pt>
    <dgm:pt modelId="{EF74FBEA-F60A-4A1B-92FE-4E399DFE837D}" type="parTrans" cxnId="{851F56FE-B925-4CBE-BA0A-C644F14B5E17}">
      <dgm:prSet/>
      <dgm:spPr/>
      <dgm:t>
        <a:bodyPr/>
        <a:lstStyle/>
        <a:p>
          <a:endParaRPr lang="en-US"/>
        </a:p>
      </dgm:t>
    </dgm:pt>
    <dgm:pt modelId="{E3B7A0EF-13E4-4C60-9481-F477470EBF0A}" type="sibTrans" cxnId="{851F56FE-B925-4CBE-BA0A-C644F14B5E17}">
      <dgm:prSet/>
      <dgm:spPr/>
      <dgm:t>
        <a:bodyPr/>
        <a:lstStyle/>
        <a:p>
          <a:endParaRPr lang="en-US"/>
        </a:p>
      </dgm:t>
    </dgm:pt>
    <dgm:pt modelId="{2D9AF2A2-60C9-404A-A897-209DBE6CA14D}">
      <dgm:prSet/>
      <dgm:spPr/>
      <dgm:t>
        <a:bodyPr/>
        <a:lstStyle/>
        <a:p>
          <a:r>
            <a:rPr lang="en-IN" dirty="0" smtClean="0"/>
            <a:t>Don’t requires Root</a:t>
          </a:r>
          <a:endParaRPr lang="en-US" dirty="0"/>
        </a:p>
      </dgm:t>
    </dgm:pt>
    <dgm:pt modelId="{74129BE3-0E57-4357-8A35-5A15978DC0CF}" type="parTrans" cxnId="{AEFBABE3-F7BA-4C43-9628-C0202C2F4543}">
      <dgm:prSet/>
      <dgm:spPr/>
      <dgm:t>
        <a:bodyPr/>
        <a:lstStyle/>
        <a:p>
          <a:endParaRPr lang="en-US"/>
        </a:p>
      </dgm:t>
    </dgm:pt>
    <dgm:pt modelId="{8165D53A-E4B6-4E42-AEBF-C24BE9424ACD}" type="sibTrans" cxnId="{AEFBABE3-F7BA-4C43-9628-C0202C2F4543}">
      <dgm:prSet/>
      <dgm:spPr/>
      <dgm:t>
        <a:bodyPr/>
        <a:lstStyle/>
        <a:p>
          <a:endParaRPr lang="en-US"/>
        </a:p>
      </dgm:t>
    </dgm:pt>
    <dgm:pt modelId="{FBA8BE74-1D66-467A-AA34-83CBCA044B7C}">
      <dgm:prSet/>
      <dgm:spPr/>
      <dgm:t>
        <a:bodyPr/>
        <a:lstStyle/>
        <a:p>
          <a:r>
            <a:rPr lang="en-IN" dirty="0" smtClean="0"/>
            <a:t>No Deleted data recovery</a:t>
          </a:r>
          <a:endParaRPr lang="en-US" dirty="0"/>
        </a:p>
      </dgm:t>
    </dgm:pt>
    <dgm:pt modelId="{7925C51C-1056-4EE2-B2EC-2506001842CD}" type="parTrans" cxnId="{DCF87A69-3523-4CE8-8AC2-18BA70951207}">
      <dgm:prSet/>
      <dgm:spPr/>
      <dgm:t>
        <a:bodyPr/>
        <a:lstStyle/>
        <a:p>
          <a:endParaRPr lang="en-US"/>
        </a:p>
      </dgm:t>
    </dgm:pt>
    <dgm:pt modelId="{BF753D3D-018F-46C8-97FC-91A2C67960A2}" type="sibTrans" cxnId="{DCF87A69-3523-4CE8-8AC2-18BA70951207}">
      <dgm:prSet/>
      <dgm:spPr/>
      <dgm:t>
        <a:bodyPr/>
        <a:lstStyle/>
        <a:p>
          <a:endParaRPr lang="en-US"/>
        </a:p>
      </dgm:t>
    </dgm:pt>
    <dgm:pt modelId="{CC7D632C-A787-4BEF-8676-A25CB1C152A8}">
      <dgm:prSet/>
      <dgm:spPr/>
      <dgm:t>
        <a:bodyPr/>
        <a:lstStyle/>
        <a:p>
          <a:r>
            <a:rPr lang="en-IN" dirty="0" smtClean="0"/>
            <a:t>Manual</a:t>
          </a:r>
          <a:endParaRPr lang="en-US" dirty="0"/>
        </a:p>
      </dgm:t>
    </dgm:pt>
    <dgm:pt modelId="{20D04462-B57C-40FE-BF1B-FA0CF72ACF0D}" type="parTrans" cxnId="{B1032131-FB60-4168-AC87-EF9B6FBC4059}">
      <dgm:prSet/>
      <dgm:spPr/>
      <dgm:t>
        <a:bodyPr/>
        <a:lstStyle/>
        <a:p>
          <a:endParaRPr lang="en-US"/>
        </a:p>
      </dgm:t>
    </dgm:pt>
    <dgm:pt modelId="{CBA69921-1A6E-4C05-87AA-B5D8423F39CE}" type="sibTrans" cxnId="{B1032131-FB60-4168-AC87-EF9B6FBC4059}">
      <dgm:prSet/>
      <dgm:spPr/>
      <dgm:t>
        <a:bodyPr/>
        <a:lstStyle/>
        <a:p>
          <a:endParaRPr lang="en-US"/>
        </a:p>
      </dgm:t>
    </dgm:pt>
    <dgm:pt modelId="{9DECB39E-AA78-42F7-A48A-8EB42231788B}">
      <dgm:prSet/>
      <dgm:spPr/>
      <dgm:t>
        <a:bodyPr/>
        <a:lstStyle/>
        <a:p>
          <a:r>
            <a:rPr lang="en-IN" dirty="0" smtClean="0"/>
            <a:t>Done by People manually by digging in the phones</a:t>
          </a:r>
          <a:endParaRPr lang="en-US" dirty="0"/>
        </a:p>
      </dgm:t>
    </dgm:pt>
    <dgm:pt modelId="{33877EDB-6196-49EC-B7E2-534AB0244B8D}" type="parTrans" cxnId="{92541431-B57E-46C1-99BF-53393BF2518E}">
      <dgm:prSet/>
      <dgm:spPr/>
      <dgm:t>
        <a:bodyPr/>
        <a:lstStyle/>
        <a:p>
          <a:endParaRPr lang="en-US"/>
        </a:p>
      </dgm:t>
    </dgm:pt>
    <dgm:pt modelId="{7AF52E4D-3DA5-469C-831F-F429A74132B7}" type="sibTrans" cxnId="{92541431-B57E-46C1-99BF-53393BF2518E}">
      <dgm:prSet/>
      <dgm:spPr/>
      <dgm:t>
        <a:bodyPr/>
        <a:lstStyle/>
        <a:p>
          <a:endParaRPr lang="en-US"/>
        </a:p>
      </dgm:t>
    </dgm:pt>
    <dgm:pt modelId="{F71A59C1-7D10-499E-BCAB-AAD66AD69700}">
      <dgm:prSet phldrT="[Text]"/>
      <dgm:spPr/>
      <dgm:t>
        <a:bodyPr/>
        <a:lstStyle/>
        <a:p>
          <a:r>
            <a:rPr lang="en-IN" dirty="0" smtClean="0"/>
            <a:t>Requires Root</a:t>
          </a:r>
          <a:endParaRPr lang="en-US" dirty="0"/>
        </a:p>
      </dgm:t>
    </dgm:pt>
    <dgm:pt modelId="{82B73BB9-D83F-41DE-900A-ABE10ED32200}" type="parTrans" cxnId="{4BAD0C32-3637-4929-9D3B-4192FF988210}">
      <dgm:prSet/>
      <dgm:spPr/>
      <dgm:t>
        <a:bodyPr/>
        <a:lstStyle/>
        <a:p>
          <a:endParaRPr lang="en-US"/>
        </a:p>
      </dgm:t>
    </dgm:pt>
    <dgm:pt modelId="{708A0329-DA0E-4F0E-9C5F-11B35EC54B67}" type="sibTrans" cxnId="{4BAD0C32-3637-4929-9D3B-4192FF988210}">
      <dgm:prSet/>
      <dgm:spPr/>
      <dgm:t>
        <a:bodyPr/>
        <a:lstStyle/>
        <a:p>
          <a:endParaRPr lang="en-US"/>
        </a:p>
      </dgm:t>
    </dgm:pt>
    <dgm:pt modelId="{32CF1928-343D-4D70-896D-4373D4DB1FF6}">
      <dgm:prSet/>
      <dgm:spPr/>
      <dgm:t>
        <a:bodyPr/>
        <a:lstStyle/>
        <a:p>
          <a:r>
            <a:rPr lang="en-IN" dirty="0" smtClean="0"/>
            <a:t>Deleted data Recoverable</a:t>
          </a:r>
          <a:endParaRPr lang="en-US" dirty="0"/>
        </a:p>
      </dgm:t>
    </dgm:pt>
    <dgm:pt modelId="{AFBFFE80-07CF-4C99-8CDA-CA112463BCD2}" type="parTrans" cxnId="{79C86B6B-7C12-424E-B887-398FFF128DB0}">
      <dgm:prSet/>
      <dgm:spPr/>
      <dgm:t>
        <a:bodyPr/>
        <a:lstStyle/>
        <a:p>
          <a:endParaRPr lang="en-US"/>
        </a:p>
      </dgm:t>
    </dgm:pt>
    <dgm:pt modelId="{D7281415-1039-4C65-9BB7-9A1A9F2FFB59}" type="sibTrans" cxnId="{79C86B6B-7C12-424E-B887-398FFF128DB0}">
      <dgm:prSet/>
      <dgm:spPr/>
      <dgm:t>
        <a:bodyPr/>
        <a:lstStyle/>
        <a:p>
          <a:endParaRPr lang="en-US"/>
        </a:p>
      </dgm:t>
    </dgm:pt>
    <dgm:pt modelId="{39B52C35-6961-40E3-BC5C-DFD6CA024FDC}">
      <dgm:prSet phldrT="[Text]"/>
      <dgm:spPr/>
      <dgm:t>
        <a:bodyPr/>
        <a:lstStyle/>
        <a:p>
          <a:r>
            <a:rPr lang="en-IN" dirty="0" err="1" smtClean="0"/>
            <a:t>HexDump</a:t>
          </a:r>
          <a:r>
            <a:rPr lang="en-IN" dirty="0" smtClean="0"/>
            <a:t> ( </a:t>
          </a:r>
          <a:r>
            <a:rPr lang="en-IN" dirty="0" err="1" smtClean="0"/>
            <a:t>JTag</a:t>
          </a:r>
          <a:r>
            <a:rPr lang="en-IN" dirty="0" smtClean="0"/>
            <a:t> )</a:t>
          </a:r>
          <a:endParaRPr lang="en-US" dirty="0"/>
        </a:p>
      </dgm:t>
    </dgm:pt>
    <dgm:pt modelId="{3D93B777-EED0-4096-815E-7DD678522334}" type="parTrans" cxnId="{7E44D06C-2D7D-44B0-A4EA-ED08507FB0D5}">
      <dgm:prSet/>
      <dgm:spPr/>
      <dgm:t>
        <a:bodyPr/>
        <a:lstStyle/>
        <a:p>
          <a:endParaRPr lang="en-US"/>
        </a:p>
      </dgm:t>
    </dgm:pt>
    <dgm:pt modelId="{DBE3A5B7-8E7A-4811-9ECC-E98A10F0277B}" type="sibTrans" cxnId="{7E44D06C-2D7D-44B0-A4EA-ED08507FB0D5}">
      <dgm:prSet/>
      <dgm:spPr/>
      <dgm:t>
        <a:bodyPr/>
        <a:lstStyle/>
        <a:p>
          <a:endParaRPr lang="en-US"/>
        </a:p>
      </dgm:t>
    </dgm:pt>
    <dgm:pt modelId="{CF3FF8D3-A113-4551-9EEC-01C6E65FC86D}">
      <dgm:prSet phldrT="[Text]"/>
      <dgm:spPr/>
      <dgm:t>
        <a:bodyPr/>
        <a:lstStyle/>
        <a:p>
          <a:r>
            <a:rPr lang="en-IN" dirty="0" smtClean="0"/>
            <a:t>Done via a Service Cable  to put phone in Serial Link</a:t>
          </a:r>
          <a:endParaRPr lang="en-US" dirty="0"/>
        </a:p>
      </dgm:t>
    </dgm:pt>
    <dgm:pt modelId="{B42C4103-0460-4DA1-8DDB-E631DC2C78B8}" type="parTrans" cxnId="{3F94581F-728C-43FA-BD75-339B70A3193C}">
      <dgm:prSet/>
      <dgm:spPr/>
      <dgm:t>
        <a:bodyPr/>
        <a:lstStyle/>
        <a:p>
          <a:endParaRPr lang="en-US"/>
        </a:p>
      </dgm:t>
    </dgm:pt>
    <dgm:pt modelId="{44E8C4CD-B637-4F56-A77A-ABFFCA887E3A}" type="sibTrans" cxnId="{3F94581F-728C-43FA-BD75-339B70A3193C}">
      <dgm:prSet/>
      <dgm:spPr/>
      <dgm:t>
        <a:bodyPr/>
        <a:lstStyle/>
        <a:p>
          <a:endParaRPr lang="en-US"/>
        </a:p>
      </dgm:t>
    </dgm:pt>
    <dgm:pt modelId="{342267BF-122E-4E4E-8B96-8516BFD950F1}">
      <dgm:prSet/>
      <dgm:spPr/>
      <dgm:t>
        <a:bodyPr/>
        <a:lstStyle/>
        <a:p>
          <a:r>
            <a:rPr lang="en-IN" dirty="0" smtClean="0"/>
            <a:t>Procedure is Device Specific</a:t>
          </a:r>
          <a:endParaRPr lang="en-US" dirty="0"/>
        </a:p>
      </dgm:t>
    </dgm:pt>
    <dgm:pt modelId="{5425E67B-C3AA-463C-A72D-9B1B5A6491A3}" type="parTrans" cxnId="{696D26BB-959F-4B60-9353-CC57BB2DC7AF}">
      <dgm:prSet/>
      <dgm:spPr/>
      <dgm:t>
        <a:bodyPr/>
        <a:lstStyle/>
        <a:p>
          <a:endParaRPr lang="en-US"/>
        </a:p>
      </dgm:t>
    </dgm:pt>
    <dgm:pt modelId="{17669C55-0540-42F8-A9CE-93216F32D2CD}" type="sibTrans" cxnId="{696D26BB-959F-4B60-9353-CC57BB2DC7AF}">
      <dgm:prSet/>
      <dgm:spPr/>
      <dgm:t>
        <a:bodyPr/>
        <a:lstStyle/>
        <a:p>
          <a:endParaRPr lang="en-US"/>
        </a:p>
      </dgm:t>
    </dgm:pt>
    <dgm:pt modelId="{E1F59B9E-94CD-4EAC-80AC-B21306BA690E}">
      <dgm:prSet phldrT="[Text]"/>
      <dgm:spPr/>
      <dgm:t>
        <a:bodyPr/>
        <a:lstStyle/>
        <a:p>
          <a:r>
            <a:rPr lang="en-IN" dirty="0" smtClean="0"/>
            <a:t>Chip-Off</a:t>
          </a:r>
          <a:endParaRPr lang="en-US" dirty="0"/>
        </a:p>
      </dgm:t>
    </dgm:pt>
    <dgm:pt modelId="{A0BA8FEA-9694-490E-A0F5-8BE794826436}" type="parTrans" cxnId="{79FDF63B-D279-4BBE-9AFC-19980643791E}">
      <dgm:prSet/>
      <dgm:spPr/>
      <dgm:t>
        <a:bodyPr/>
        <a:lstStyle/>
        <a:p>
          <a:endParaRPr lang="en-US"/>
        </a:p>
      </dgm:t>
    </dgm:pt>
    <dgm:pt modelId="{78E4482C-9A2E-46BC-959A-CB6E54078439}" type="sibTrans" cxnId="{79FDF63B-D279-4BBE-9AFC-19980643791E}">
      <dgm:prSet/>
      <dgm:spPr/>
      <dgm:t>
        <a:bodyPr/>
        <a:lstStyle/>
        <a:p>
          <a:endParaRPr lang="en-US"/>
        </a:p>
      </dgm:t>
    </dgm:pt>
    <dgm:pt modelId="{FD78CCA1-3652-455E-A143-F36BC9505A68}">
      <dgm:prSet phldrT="[Text]"/>
      <dgm:spPr/>
      <dgm:t>
        <a:bodyPr/>
        <a:lstStyle/>
        <a:p>
          <a:r>
            <a:rPr lang="en-IN" dirty="0" smtClean="0"/>
            <a:t>Physically removes the Flash, RAM, Cache and </a:t>
          </a:r>
          <a:r>
            <a:rPr lang="en-IN" dirty="0" err="1" smtClean="0"/>
            <a:t>rebol</a:t>
          </a:r>
          <a:r>
            <a:rPr lang="en-IN" dirty="0" smtClean="0"/>
            <a:t> to another reading platform</a:t>
          </a:r>
          <a:endParaRPr lang="en-US" dirty="0"/>
        </a:p>
      </dgm:t>
    </dgm:pt>
    <dgm:pt modelId="{AC56F790-9551-4902-9FA5-BE952F8F28AB}" type="parTrans" cxnId="{DD360792-AF82-4CDC-B0BE-D008F8F30153}">
      <dgm:prSet/>
      <dgm:spPr/>
      <dgm:t>
        <a:bodyPr/>
        <a:lstStyle/>
        <a:p>
          <a:endParaRPr lang="en-US"/>
        </a:p>
      </dgm:t>
    </dgm:pt>
    <dgm:pt modelId="{FB100D24-A1FA-466E-9987-F8E66D6C194A}" type="sibTrans" cxnId="{DD360792-AF82-4CDC-B0BE-D008F8F30153}">
      <dgm:prSet/>
      <dgm:spPr/>
      <dgm:t>
        <a:bodyPr/>
        <a:lstStyle/>
        <a:p>
          <a:endParaRPr lang="en-US"/>
        </a:p>
      </dgm:t>
    </dgm:pt>
    <dgm:pt modelId="{C9D0DD6A-FAF0-4873-955E-3BB36E6CEEB9}">
      <dgm:prSet phldrT="[Text]"/>
      <dgm:spPr/>
      <dgm:t>
        <a:bodyPr/>
        <a:lstStyle/>
        <a:p>
          <a:r>
            <a:rPr lang="en-IN" dirty="0" smtClean="0"/>
            <a:t>Micro Read</a:t>
          </a:r>
          <a:endParaRPr lang="en-US" dirty="0"/>
        </a:p>
      </dgm:t>
    </dgm:pt>
    <dgm:pt modelId="{96860BDD-1673-460A-B27E-69D269D60846}" type="parTrans" cxnId="{E20790BB-FD02-4CBA-B7D7-2158F4AE66BB}">
      <dgm:prSet/>
      <dgm:spPr/>
      <dgm:t>
        <a:bodyPr/>
        <a:lstStyle/>
        <a:p>
          <a:endParaRPr lang="en-US"/>
        </a:p>
      </dgm:t>
    </dgm:pt>
    <dgm:pt modelId="{D4062CB3-F06E-42FB-92EC-91E74D73FF41}" type="sibTrans" cxnId="{E20790BB-FD02-4CBA-B7D7-2158F4AE66BB}">
      <dgm:prSet/>
      <dgm:spPr/>
      <dgm:t>
        <a:bodyPr/>
        <a:lstStyle/>
        <a:p>
          <a:endParaRPr lang="en-US"/>
        </a:p>
      </dgm:t>
    </dgm:pt>
    <dgm:pt modelId="{84765D93-866B-44E9-B008-E813308932D2}">
      <dgm:prSet phldrT="[Text]"/>
      <dgm:spPr/>
      <dgm:t>
        <a:bodyPr/>
        <a:lstStyle/>
        <a:p>
          <a:r>
            <a:rPr lang="en-IN" dirty="0" smtClean="0"/>
            <a:t>Data Extraction from broken Flash chips</a:t>
          </a:r>
          <a:endParaRPr lang="en-US" dirty="0"/>
        </a:p>
      </dgm:t>
    </dgm:pt>
    <dgm:pt modelId="{1F6CA020-278C-46A9-8463-738EFBCA2B1A}" type="parTrans" cxnId="{FC53AE45-B4D9-4BD8-98F2-2269D4A7331B}">
      <dgm:prSet/>
      <dgm:spPr/>
      <dgm:t>
        <a:bodyPr/>
        <a:lstStyle/>
        <a:p>
          <a:endParaRPr lang="en-US"/>
        </a:p>
      </dgm:t>
    </dgm:pt>
    <dgm:pt modelId="{B55D7954-CCED-4C3E-B751-F9CEDC6CB147}" type="sibTrans" cxnId="{FC53AE45-B4D9-4BD8-98F2-2269D4A7331B}">
      <dgm:prSet/>
      <dgm:spPr/>
      <dgm:t>
        <a:bodyPr/>
        <a:lstStyle/>
        <a:p>
          <a:endParaRPr lang="en-US"/>
        </a:p>
      </dgm:t>
    </dgm:pt>
    <dgm:pt modelId="{51C9898B-A571-4FA7-9F91-659BAB27F1ED}" type="pres">
      <dgm:prSet presAssocID="{6C37B83B-8F61-4189-A18C-1055474DBF97}" presName="Name0" presStyleCnt="0">
        <dgm:presLayoutVars>
          <dgm:chMax val="7"/>
          <dgm:dir/>
          <dgm:animLvl val="lvl"/>
          <dgm:resizeHandles val="exact"/>
        </dgm:presLayoutVars>
      </dgm:prSet>
      <dgm:spPr/>
      <dgm:t>
        <a:bodyPr/>
        <a:lstStyle/>
        <a:p>
          <a:endParaRPr lang="en-US"/>
        </a:p>
      </dgm:t>
    </dgm:pt>
    <dgm:pt modelId="{0FECE628-640D-4E75-96EE-165F21A4FE70}" type="pres">
      <dgm:prSet presAssocID="{C9D0DD6A-FAF0-4873-955E-3BB36E6CEEB9}" presName="circle1" presStyleLbl="node1" presStyleIdx="0" presStyleCnt="6"/>
      <dgm:spPr/>
    </dgm:pt>
    <dgm:pt modelId="{42681BE7-30BC-4062-8F59-5E16B4CA94D4}" type="pres">
      <dgm:prSet presAssocID="{C9D0DD6A-FAF0-4873-955E-3BB36E6CEEB9}" presName="space" presStyleCnt="0"/>
      <dgm:spPr/>
    </dgm:pt>
    <dgm:pt modelId="{767BDFD9-ED35-4973-B575-1D162A707C65}" type="pres">
      <dgm:prSet presAssocID="{C9D0DD6A-FAF0-4873-955E-3BB36E6CEEB9}" presName="rect1" presStyleLbl="alignAcc1" presStyleIdx="0" presStyleCnt="6"/>
      <dgm:spPr/>
      <dgm:t>
        <a:bodyPr/>
        <a:lstStyle/>
        <a:p>
          <a:endParaRPr lang="en-US"/>
        </a:p>
      </dgm:t>
    </dgm:pt>
    <dgm:pt modelId="{6475AA54-24D6-4B2D-8C1B-CBE31864DCC8}" type="pres">
      <dgm:prSet presAssocID="{E1F59B9E-94CD-4EAC-80AC-B21306BA690E}" presName="vertSpace2" presStyleLbl="node1" presStyleIdx="0" presStyleCnt="6"/>
      <dgm:spPr/>
    </dgm:pt>
    <dgm:pt modelId="{2127AEBC-8831-43DB-929D-56511D950638}" type="pres">
      <dgm:prSet presAssocID="{E1F59B9E-94CD-4EAC-80AC-B21306BA690E}" presName="circle2" presStyleLbl="node1" presStyleIdx="1" presStyleCnt="6"/>
      <dgm:spPr/>
    </dgm:pt>
    <dgm:pt modelId="{6A04712D-31F1-4F9C-AA07-904F17EBDFB3}" type="pres">
      <dgm:prSet presAssocID="{E1F59B9E-94CD-4EAC-80AC-B21306BA690E}" presName="rect2" presStyleLbl="alignAcc1" presStyleIdx="1" presStyleCnt="6"/>
      <dgm:spPr/>
      <dgm:t>
        <a:bodyPr/>
        <a:lstStyle/>
        <a:p>
          <a:endParaRPr lang="en-US"/>
        </a:p>
      </dgm:t>
    </dgm:pt>
    <dgm:pt modelId="{69505348-EDFE-46B4-9000-2C1A3B190DB9}" type="pres">
      <dgm:prSet presAssocID="{39B52C35-6961-40E3-BC5C-DFD6CA024FDC}" presName="vertSpace3" presStyleLbl="node1" presStyleIdx="1" presStyleCnt="6"/>
      <dgm:spPr/>
    </dgm:pt>
    <dgm:pt modelId="{DA0F5D0C-187E-4B57-B7F4-2D09AFA91BEB}" type="pres">
      <dgm:prSet presAssocID="{39B52C35-6961-40E3-BC5C-DFD6CA024FDC}" presName="circle3" presStyleLbl="node1" presStyleIdx="2" presStyleCnt="6"/>
      <dgm:spPr/>
    </dgm:pt>
    <dgm:pt modelId="{FE05A84F-6D66-4E15-828F-F8324E5E881F}" type="pres">
      <dgm:prSet presAssocID="{39B52C35-6961-40E3-BC5C-DFD6CA024FDC}" presName="rect3" presStyleLbl="alignAcc1" presStyleIdx="2" presStyleCnt="6"/>
      <dgm:spPr/>
      <dgm:t>
        <a:bodyPr/>
        <a:lstStyle/>
        <a:p>
          <a:endParaRPr lang="en-US"/>
        </a:p>
      </dgm:t>
    </dgm:pt>
    <dgm:pt modelId="{07A12907-76F2-4377-A72A-547FC31AA473}" type="pres">
      <dgm:prSet presAssocID="{2CF85DB7-BD35-492D-8D80-923934D587C5}" presName="vertSpace4" presStyleLbl="node1" presStyleIdx="2" presStyleCnt="6"/>
      <dgm:spPr/>
    </dgm:pt>
    <dgm:pt modelId="{2230116E-A33B-4A13-AA93-DBDCBFA2C4CB}" type="pres">
      <dgm:prSet presAssocID="{2CF85DB7-BD35-492D-8D80-923934D587C5}" presName="circle4" presStyleLbl="node1" presStyleIdx="3" presStyleCnt="6"/>
      <dgm:spPr/>
    </dgm:pt>
    <dgm:pt modelId="{5FCABB20-2072-4411-A647-E8F592FD1899}" type="pres">
      <dgm:prSet presAssocID="{2CF85DB7-BD35-492D-8D80-923934D587C5}" presName="rect4" presStyleLbl="alignAcc1" presStyleIdx="3" presStyleCnt="6"/>
      <dgm:spPr/>
      <dgm:t>
        <a:bodyPr/>
        <a:lstStyle/>
        <a:p>
          <a:endParaRPr lang="en-US"/>
        </a:p>
      </dgm:t>
    </dgm:pt>
    <dgm:pt modelId="{356F2863-2C24-4857-83B4-A5FFDE9CE764}" type="pres">
      <dgm:prSet presAssocID="{DC142AFC-EB14-42D8-B4E1-99A2BD21997B}" presName="vertSpace5" presStyleLbl="node1" presStyleIdx="3" presStyleCnt="6"/>
      <dgm:spPr/>
    </dgm:pt>
    <dgm:pt modelId="{AA45A7D5-EFE9-4259-BD41-CA567EDD12C5}" type="pres">
      <dgm:prSet presAssocID="{DC142AFC-EB14-42D8-B4E1-99A2BD21997B}" presName="circle5" presStyleLbl="node1" presStyleIdx="4" presStyleCnt="6"/>
      <dgm:spPr/>
    </dgm:pt>
    <dgm:pt modelId="{58250188-0359-43CA-ADC8-72F3204CFD3E}" type="pres">
      <dgm:prSet presAssocID="{DC142AFC-EB14-42D8-B4E1-99A2BD21997B}" presName="rect5" presStyleLbl="alignAcc1" presStyleIdx="4" presStyleCnt="6"/>
      <dgm:spPr/>
      <dgm:t>
        <a:bodyPr/>
        <a:lstStyle/>
        <a:p>
          <a:endParaRPr lang="en-US"/>
        </a:p>
      </dgm:t>
    </dgm:pt>
    <dgm:pt modelId="{BA56A94B-4746-42F4-87F7-18F52E0E2A31}" type="pres">
      <dgm:prSet presAssocID="{CC7D632C-A787-4BEF-8676-A25CB1C152A8}" presName="vertSpace6" presStyleLbl="node1" presStyleIdx="4" presStyleCnt="6"/>
      <dgm:spPr/>
    </dgm:pt>
    <dgm:pt modelId="{6CFD073C-F6C7-4E19-B68D-8A8EC646560E}" type="pres">
      <dgm:prSet presAssocID="{CC7D632C-A787-4BEF-8676-A25CB1C152A8}" presName="circle6" presStyleLbl="node1" presStyleIdx="5" presStyleCnt="6"/>
      <dgm:spPr/>
    </dgm:pt>
    <dgm:pt modelId="{A09CD49B-323B-4310-A969-503102CFF148}" type="pres">
      <dgm:prSet presAssocID="{CC7D632C-A787-4BEF-8676-A25CB1C152A8}" presName="rect6" presStyleLbl="alignAcc1" presStyleIdx="5" presStyleCnt="6"/>
      <dgm:spPr/>
      <dgm:t>
        <a:bodyPr/>
        <a:lstStyle/>
        <a:p>
          <a:endParaRPr lang="en-US"/>
        </a:p>
      </dgm:t>
    </dgm:pt>
    <dgm:pt modelId="{372772C0-2A68-4B50-AFFF-927EB57A4560}" type="pres">
      <dgm:prSet presAssocID="{C9D0DD6A-FAF0-4873-955E-3BB36E6CEEB9}" presName="rect1ParTx" presStyleLbl="alignAcc1" presStyleIdx="5" presStyleCnt="6">
        <dgm:presLayoutVars>
          <dgm:chMax val="1"/>
          <dgm:bulletEnabled val="1"/>
        </dgm:presLayoutVars>
      </dgm:prSet>
      <dgm:spPr/>
      <dgm:t>
        <a:bodyPr/>
        <a:lstStyle/>
        <a:p>
          <a:endParaRPr lang="en-US"/>
        </a:p>
      </dgm:t>
    </dgm:pt>
    <dgm:pt modelId="{391C0F56-327A-412B-B93B-5A39AC36CDF8}" type="pres">
      <dgm:prSet presAssocID="{C9D0DD6A-FAF0-4873-955E-3BB36E6CEEB9}" presName="rect1ChTx" presStyleLbl="alignAcc1" presStyleIdx="5" presStyleCnt="6">
        <dgm:presLayoutVars>
          <dgm:bulletEnabled val="1"/>
        </dgm:presLayoutVars>
      </dgm:prSet>
      <dgm:spPr/>
      <dgm:t>
        <a:bodyPr/>
        <a:lstStyle/>
        <a:p>
          <a:endParaRPr lang="en-US"/>
        </a:p>
      </dgm:t>
    </dgm:pt>
    <dgm:pt modelId="{B2A2CCB1-58C6-46BC-B0B3-31182EB01CC2}" type="pres">
      <dgm:prSet presAssocID="{E1F59B9E-94CD-4EAC-80AC-B21306BA690E}" presName="rect2ParTx" presStyleLbl="alignAcc1" presStyleIdx="5" presStyleCnt="6">
        <dgm:presLayoutVars>
          <dgm:chMax val="1"/>
          <dgm:bulletEnabled val="1"/>
        </dgm:presLayoutVars>
      </dgm:prSet>
      <dgm:spPr/>
      <dgm:t>
        <a:bodyPr/>
        <a:lstStyle/>
        <a:p>
          <a:endParaRPr lang="en-US"/>
        </a:p>
      </dgm:t>
    </dgm:pt>
    <dgm:pt modelId="{65BCB10F-E7B4-4A65-8FEC-08B1D9907545}" type="pres">
      <dgm:prSet presAssocID="{E1F59B9E-94CD-4EAC-80AC-B21306BA690E}" presName="rect2ChTx" presStyleLbl="alignAcc1" presStyleIdx="5" presStyleCnt="6">
        <dgm:presLayoutVars>
          <dgm:bulletEnabled val="1"/>
        </dgm:presLayoutVars>
      </dgm:prSet>
      <dgm:spPr/>
      <dgm:t>
        <a:bodyPr/>
        <a:lstStyle/>
        <a:p>
          <a:endParaRPr lang="en-US"/>
        </a:p>
      </dgm:t>
    </dgm:pt>
    <dgm:pt modelId="{5EBF87DA-1BBE-405F-B39A-D7AA14B8942E}" type="pres">
      <dgm:prSet presAssocID="{39B52C35-6961-40E3-BC5C-DFD6CA024FDC}" presName="rect3ParTx" presStyleLbl="alignAcc1" presStyleIdx="5" presStyleCnt="6">
        <dgm:presLayoutVars>
          <dgm:chMax val="1"/>
          <dgm:bulletEnabled val="1"/>
        </dgm:presLayoutVars>
      </dgm:prSet>
      <dgm:spPr/>
      <dgm:t>
        <a:bodyPr/>
        <a:lstStyle/>
        <a:p>
          <a:endParaRPr lang="en-US"/>
        </a:p>
      </dgm:t>
    </dgm:pt>
    <dgm:pt modelId="{4E642D93-72AA-47B9-9F0F-1E6D27A3BF0E}" type="pres">
      <dgm:prSet presAssocID="{39B52C35-6961-40E3-BC5C-DFD6CA024FDC}" presName="rect3ChTx" presStyleLbl="alignAcc1" presStyleIdx="5" presStyleCnt="6">
        <dgm:presLayoutVars>
          <dgm:bulletEnabled val="1"/>
        </dgm:presLayoutVars>
      </dgm:prSet>
      <dgm:spPr/>
      <dgm:t>
        <a:bodyPr/>
        <a:lstStyle/>
        <a:p>
          <a:endParaRPr lang="en-US"/>
        </a:p>
      </dgm:t>
    </dgm:pt>
    <dgm:pt modelId="{1D9499CC-E384-4139-B874-57B696BDA5BC}" type="pres">
      <dgm:prSet presAssocID="{2CF85DB7-BD35-492D-8D80-923934D587C5}" presName="rect4ParTx" presStyleLbl="alignAcc1" presStyleIdx="5" presStyleCnt="6">
        <dgm:presLayoutVars>
          <dgm:chMax val="1"/>
          <dgm:bulletEnabled val="1"/>
        </dgm:presLayoutVars>
      </dgm:prSet>
      <dgm:spPr/>
      <dgm:t>
        <a:bodyPr/>
        <a:lstStyle/>
        <a:p>
          <a:endParaRPr lang="en-US"/>
        </a:p>
      </dgm:t>
    </dgm:pt>
    <dgm:pt modelId="{F720B635-B7BB-4200-9EB5-F4D811064665}" type="pres">
      <dgm:prSet presAssocID="{2CF85DB7-BD35-492D-8D80-923934D587C5}" presName="rect4ChTx" presStyleLbl="alignAcc1" presStyleIdx="5" presStyleCnt="6">
        <dgm:presLayoutVars>
          <dgm:bulletEnabled val="1"/>
        </dgm:presLayoutVars>
      </dgm:prSet>
      <dgm:spPr/>
      <dgm:t>
        <a:bodyPr/>
        <a:lstStyle/>
        <a:p>
          <a:endParaRPr lang="en-US"/>
        </a:p>
      </dgm:t>
    </dgm:pt>
    <dgm:pt modelId="{D7ABC422-A496-4779-BD70-A7D41A7DFA69}" type="pres">
      <dgm:prSet presAssocID="{DC142AFC-EB14-42D8-B4E1-99A2BD21997B}" presName="rect5ParTx" presStyleLbl="alignAcc1" presStyleIdx="5" presStyleCnt="6">
        <dgm:presLayoutVars>
          <dgm:chMax val="1"/>
          <dgm:bulletEnabled val="1"/>
        </dgm:presLayoutVars>
      </dgm:prSet>
      <dgm:spPr/>
      <dgm:t>
        <a:bodyPr/>
        <a:lstStyle/>
        <a:p>
          <a:endParaRPr lang="en-US"/>
        </a:p>
      </dgm:t>
    </dgm:pt>
    <dgm:pt modelId="{6CFFA91D-C43C-4B3C-9C3D-17D0489AFEEE}" type="pres">
      <dgm:prSet presAssocID="{DC142AFC-EB14-42D8-B4E1-99A2BD21997B}" presName="rect5ChTx" presStyleLbl="alignAcc1" presStyleIdx="5" presStyleCnt="6">
        <dgm:presLayoutVars>
          <dgm:bulletEnabled val="1"/>
        </dgm:presLayoutVars>
      </dgm:prSet>
      <dgm:spPr/>
      <dgm:t>
        <a:bodyPr/>
        <a:lstStyle/>
        <a:p>
          <a:endParaRPr lang="en-US"/>
        </a:p>
      </dgm:t>
    </dgm:pt>
    <dgm:pt modelId="{66C29D4B-92F0-4AB7-83CE-EDFB4E8AC006}" type="pres">
      <dgm:prSet presAssocID="{CC7D632C-A787-4BEF-8676-A25CB1C152A8}" presName="rect6ParTx" presStyleLbl="alignAcc1" presStyleIdx="5" presStyleCnt="6">
        <dgm:presLayoutVars>
          <dgm:chMax val="1"/>
          <dgm:bulletEnabled val="1"/>
        </dgm:presLayoutVars>
      </dgm:prSet>
      <dgm:spPr/>
      <dgm:t>
        <a:bodyPr/>
        <a:lstStyle/>
        <a:p>
          <a:endParaRPr lang="en-US"/>
        </a:p>
      </dgm:t>
    </dgm:pt>
    <dgm:pt modelId="{943B6FA1-92D1-4180-A667-0A32BDC5E323}" type="pres">
      <dgm:prSet presAssocID="{CC7D632C-A787-4BEF-8676-A25CB1C152A8}" presName="rect6ChTx" presStyleLbl="alignAcc1" presStyleIdx="5" presStyleCnt="6">
        <dgm:presLayoutVars>
          <dgm:bulletEnabled val="1"/>
        </dgm:presLayoutVars>
      </dgm:prSet>
      <dgm:spPr/>
      <dgm:t>
        <a:bodyPr/>
        <a:lstStyle/>
        <a:p>
          <a:endParaRPr lang="en-US"/>
        </a:p>
      </dgm:t>
    </dgm:pt>
  </dgm:ptLst>
  <dgm:cxnLst>
    <dgm:cxn modelId="{DD360792-AF82-4CDC-B0BE-D008F8F30153}" srcId="{E1F59B9E-94CD-4EAC-80AC-B21306BA690E}" destId="{FD78CCA1-3652-455E-A143-F36BC9505A68}" srcOrd="0" destOrd="0" parTransId="{AC56F790-9551-4902-9FA5-BE952F8F28AB}" sibTransId="{FB100D24-A1FA-466E-9987-F8E66D6C194A}"/>
    <dgm:cxn modelId="{AEFBABE3-F7BA-4C43-9628-C0202C2F4543}" srcId="{DC142AFC-EB14-42D8-B4E1-99A2BD21997B}" destId="{2D9AF2A2-60C9-404A-A897-209DBE6CA14D}" srcOrd="0" destOrd="0" parTransId="{74129BE3-0E57-4357-8A35-5A15978DC0CF}" sibTransId="{8165D53A-E4B6-4E42-AEBF-C24BE9424ACD}"/>
    <dgm:cxn modelId="{2C58D355-D939-4BCD-BD7C-31F4302F5AD4}" srcId="{6C37B83B-8F61-4189-A18C-1055474DBF97}" destId="{2CF85DB7-BD35-492D-8D80-923934D587C5}" srcOrd="3" destOrd="0" parTransId="{5C52D225-5703-4BD6-9CC3-DDF0C10672BE}" sibTransId="{54C4E812-EB66-4389-8EC8-F563F564202E}"/>
    <dgm:cxn modelId="{1F784587-85E6-40BB-B2A1-463F14E06B6F}" type="presOf" srcId="{DC142AFC-EB14-42D8-B4E1-99A2BD21997B}" destId="{D7ABC422-A496-4779-BD70-A7D41A7DFA69}" srcOrd="1" destOrd="0" presId="urn:microsoft.com/office/officeart/2005/8/layout/target3"/>
    <dgm:cxn modelId="{9E944AA5-683C-47C8-89B3-ED99FDB963D4}" type="presOf" srcId="{6C37B83B-8F61-4189-A18C-1055474DBF97}" destId="{51C9898B-A571-4FA7-9F91-659BAB27F1ED}" srcOrd="0" destOrd="0" presId="urn:microsoft.com/office/officeart/2005/8/layout/target3"/>
    <dgm:cxn modelId="{D4B91FA0-81C7-427A-ABCB-4FA619C54F49}" type="presOf" srcId="{39B52C35-6961-40E3-BC5C-DFD6CA024FDC}" destId="{5EBF87DA-1BBE-405F-B39A-D7AA14B8942E}" srcOrd="1" destOrd="0" presId="urn:microsoft.com/office/officeart/2005/8/layout/target3"/>
    <dgm:cxn modelId="{D8456817-F45E-4FE7-A8E5-F72379AE36A2}" type="presOf" srcId="{CF3FF8D3-A113-4551-9EEC-01C6E65FC86D}" destId="{4E642D93-72AA-47B9-9F0F-1E6D27A3BF0E}" srcOrd="0" destOrd="0" presId="urn:microsoft.com/office/officeart/2005/8/layout/target3"/>
    <dgm:cxn modelId="{FC53AE45-B4D9-4BD8-98F2-2269D4A7331B}" srcId="{C9D0DD6A-FAF0-4873-955E-3BB36E6CEEB9}" destId="{84765D93-866B-44E9-B008-E813308932D2}" srcOrd="0" destOrd="0" parTransId="{1F6CA020-278C-46A9-8463-738EFBCA2B1A}" sibTransId="{B55D7954-CCED-4C3E-B751-F9CEDC6CB147}"/>
    <dgm:cxn modelId="{9B2C07A5-2487-40EC-AD18-F50F4B7C2AAA}" type="presOf" srcId="{FBA8BE74-1D66-467A-AA34-83CBCA044B7C}" destId="{6CFFA91D-C43C-4B3C-9C3D-17D0489AFEEE}" srcOrd="0" destOrd="1" presId="urn:microsoft.com/office/officeart/2005/8/layout/target3"/>
    <dgm:cxn modelId="{92541431-B57E-46C1-99BF-53393BF2518E}" srcId="{CC7D632C-A787-4BEF-8676-A25CB1C152A8}" destId="{9DECB39E-AA78-42F7-A48A-8EB42231788B}" srcOrd="0" destOrd="0" parTransId="{33877EDB-6196-49EC-B7E2-534AB0244B8D}" sibTransId="{7AF52E4D-3DA5-469C-831F-F429A74132B7}"/>
    <dgm:cxn modelId="{86EE5FD8-156B-43E5-B39F-F54ABCFEC079}" type="presOf" srcId="{FD78CCA1-3652-455E-A143-F36BC9505A68}" destId="{65BCB10F-E7B4-4A65-8FEC-08B1D9907545}" srcOrd="0" destOrd="0" presId="urn:microsoft.com/office/officeart/2005/8/layout/target3"/>
    <dgm:cxn modelId="{D383C994-2C16-4604-8DAB-C94BAECA5B90}" type="presOf" srcId="{CC7D632C-A787-4BEF-8676-A25CB1C152A8}" destId="{66C29D4B-92F0-4AB7-83CE-EDFB4E8AC006}" srcOrd="1" destOrd="0" presId="urn:microsoft.com/office/officeart/2005/8/layout/target3"/>
    <dgm:cxn modelId="{4C833FFC-3437-4BF3-BB3F-18963570C6D8}" type="presOf" srcId="{84765D93-866B-44E9-B008-E813308932D2}" destId="{391C0F56-327A-412B-B93B-5A39AC36CDF8}" srcOrd="0" destOrd="0" presId="urn:microsoft.com/office/officeart/2005/8/layout/target3"/>
    <dgm:cxn modelId="{6375C905-DD5E-4AA0-A6EF-5B68C27174A5}" type="presOf" srcId="{F71A59C1-7D10-499E-BCAB-AAD66AD69700}" destId="{F720B635-B7BB-4200-9EB5-F4D811064665}" srcOrd="0" destOrd="0" presId="urn:microsoft.com/office/officeart/2005/8/layout/target3"/>
    <dgm:cxn modelId="{B7F9D31D-89B1-47CC-83B1-3C9288DA2DE1}" type="presOf" srcId="{E1F59B9E-94CD-4EAC-80AC-B21306BA690E}" destId="{B2A2CCB1-58C6-46BC-B0B3-31182EB01CC2}" srcOrd="1" destOrd="0" presId="urn:microsoft.com/office/officeart/2005/8/layout/target3"/>
    <dgm:cxn modelId="{79C86B6B-7C12-424E-B887-398FFF128DB0}" srcId="{2CF85DB7-BD35-492D-8D80-923934D587C5}" destId="{32CF1928-343D-4D70-896D-4373D4DB1FF6}" srcOrd="1" destOrd="0" parTransId="{AFBFFE80-07CF-4C99-8CDA-CA112463BCD2}" sibTransId="{D7281415-1039-4C65-9BB7-9A1A9F2FFB59}"/>
    <dgm:cxn modelId="{79FDF63B-D279-4BBE-9AFC-19980643791E}" srcId="{6C37B83B-8F61-4189-A18C-1055474DBF97}" destId="{E1F59B9E-94CD-4EAC-80AC-B21306BA690E}" srcOrd="1" destOrd="0" parTransId="{A0BA8FEA-9694-490E-A0F5-8BE794826436}" sibTransId="{78E4482C-9A2E-46BC-959A-CB6E54078439}"/>
    <dgm:cxn modelId="{CE795D40-94B5-4BB2-8517-11CC368ABAFD}" type="presOf" srcId="{C9D0DD6A-FAF0-4873-955E-3BB36E6CEEB9}" destId="{767BDFD9-ED35-4973-B575-1D162A707C65}" srcOrd="0" destOrd="0" presId="urn:microsoft.com/office/officeart/2005/8/layout/target3"/>
    <dgm:cxn modelId="{405C0CD1-04E5-417D-8925-E965DA9673AD}" type="presOf" srcId="{39B52C35-6961-40E3-BC5C-DFD6CA024FDC}" destId="{FE05A84F-6D66-4E15-828F-F8324E5E881F}" srcOrd="0" destOrd="0" presId="urn:microsoft.com/office/officeart/2005/8/layout/target3"/>
    <dgm:cxn modelId="{9D2725B6-4344-4F5B-9FAC-B2EFA810A7C4}" type="presOf" srcId="{E1F59B9E-94CD-4EAC-80AC-B21306BA690E}" destId="{6A04712D-31F1-4F9C-AA07-904F17EBDFB3}" srcOrd="0" destOrd="0" presId="urn:microsoft.com/office/officeart/2005/8/layout/target3"/>
    <dgm:cxn modelId="{175A5377-153C-4CD6-B6DA-1AB021B44D79}" type="presOf" srcId="{342267BF-122E-4E4E-8B96-8516BFD950F1}" destId="{4E642D93-72AA-47B9-9F0F-1E6D27A3BF0E}" srcOrd="0" destOrd="1" presId="urn:microsoft.com/office/officeart/2005/8/layout/target3"/>
    <dgm:cxn modelId="{EA799345-0F4F-49B1-BE30-D9167C0C476E}" type="presOf" srcId="{2CF85DB7-BD35-492D-8D80-923934D587C5}" destId="{1D9499CC-E384-4139-B874-57B696BDA5BC}" srcOrd="1" destOrd="0" presId="urn:microsoft.com/office/officeart/2005/8/layout/target3"/>
    <dgm:cxn modelId="{3F94581F-728C-43FA-BD75-339B70A3193C}" srcId="{39B52C35-6961-40E3-BC5C-DFD6CA024FDC}" destId="{CF3FF8D3-A113-4551-9EEC-01C6E65FC86D}" srcOrd="0" destOrd="0" parTransId="{B42C4103-0460-4DA1-8DDB-E631DC2C78B8}" sibTransId="{44E8C4CD-B637-4F56-A77A-ABFFCA887E3A}"/>
    <dgm:cxn modelId="{7C890F51-475C-4036-8D67-3D09F84C1998}" type="presOf" srcId="{2CF85DB7-BD35-492D-8D80-923934D587C5}" destId="{5FCABB20-2072-4411-A647-E8F592FD1899}" srcOrd="0" destOrd="0" presId="urn:microsoft.com/office/officeart/2005/8/layout/target3"/>
    <dgm:cxn modelId="{08CEC433-9480-4F1D-A599-43D1140EE01F}" type="presOf" srcId="{9DECB39E-AA78-42F7-A48A-8EB42231788B}" destId="{943B6FA1-92D1-4180-A667-0A32BDC5E323}" srcOrd="0" destOrd="0" presId="urn:microsoft.com/office/officeart/2005/8/layout/target3"/>
    <dgm:cxn modelId="{4BAD0C32-3637-4929-9D3B-4192FF988210}" srcId="{2CF85DB7-BD35-492D-8D80-923934D587C5}" destId="{F71A59C1-7D10-499E-BCAB-AAD66AD69700}" srcOrd="0" destOrd="0" parTransId="{82B73BB9-D83F-41DE-900A-ABE10ED32200}" sibTransId="{708A0329-DA0E-4F0E-9C5F-11B35EC54B67}"/>
    <dgm:cxn modelId="{FFD2B7B9-958F-4C2B-A35A-83C7EE75AA71}" type="presOf" srcId="{C9D0DD6A-FAF0-4873-955E-3BB36E6CEEB9}" destId="{372772C0-2A68-4B50-AFFF-927EB57A4560}" srcOrd="1" destOrd="0" presId="urn:microsoft.com/office/officeart/2005/8/layout/target3"/>
    <dgm:cxn modelId="{7E44D06C-2D7D-44B0-A4EA-ED08507FB0D5}" srcId="{6C37B83B-8F61-4189-A18C-1055474DBF97}" destId="{39B52C35-6961-40E3-BC5C-DFD6CA024FDC}" srcOrd="2" destOrd="0" parTransId="{3D93B777-EED0-4096-815E-7DD678522334}" sibTransId="{DBE3A5B7-8E7A-4811-9ECC-E98A10F0277B}"/>
    <dgm:cxn modelId="{624171EF-5C64-4625-B7DC-F64A3EEB6401}" type="presOf" srcId="{2D9AF2A2-60C9-404A-A897-209DBE6CA14D}" destId="{6CFFA91D-C43C-4B3C-9C3D-17D0489AFEEE}" srcOrd="0" destOrd="0" presId="urn:microsoft.com/office/officeart/2005/8/layout/target3"/>
    <dgm:cxn modelId="{B1032131-FB60-4168-AC87-EF9B6FBC4059}" srcId="{6C37B83B-8F61-4189-A18C-1055474DBF97}" destId="{CC7D632C-A787-4BEF-8676-A25CB1C152A8}" srcOrd="5" destOrd="0" parTransId="{20D04462-B57C-40FE-BF1B-FA0CF72ACF0D}" sibTransId="{CBA69921-1A6E-4C05-87AA-B5D8423F39CE}"/>
    <dgm:cxn modelId="{64EAB7B7-C574-4BEF-BC41-06F37AA05364}" type="presOf" srcId="{DC142AFC-EB14-42D8-B4E1-99A2BD21997B}" destId="{58250188-0359-43CA-ADC8-72F3204CFD3E}" srcOrd="0" destOrd="0" presId="urn:microsoft.com/office/officeart/2005/8/layout/target3"/>
    <dgm:cxn modelId="{B7E0ECEC-3589-4600-AA37-F594CCE37CF0}" type="presOf" srcId="{32CF1928-343D-4D70-896D-4373D4DB1FF6}" destId="{F720B635-B7BB-4200-9EB5-F4D811064665}" srcOrd="0" destOrd="1" presId="urn:microsoft.com/office/officeart/2005/8/layout/target3"/>
    <dgm:cxn modelId="{E20790BB-FD02-4CBA-B7D7-2158F4AE66BB}" srcId="{6C37B83B-8F61-4189-A18C-1055474DBF97}" destId="{C9D0DD6A-FAF0-4873-955E-3BB36E6CEEB9}" srcOrd="0" destOrd="0" parTransId="{96860BDD-1673-460A-B27E-69D269D60846}" sibTransId="{D4062CB3-F06E-42FB-92EC-91E74D73FF41}"/>
    <dgm:cxn modelId="{DCF87A69-3523-4CE8-8AC2-18BA70951207}" srcId="{DC142AFC-EB14-42D8-B4E1-99A2BD21997B}" destId="{FBA8BE74-1D66-467A-AA34-83CBCA044B7C}" srcOrd="1" destOrd="0" parTransId="{7925C51C-1056-4EE2-B2EC-2506001842CD}" sibTransId="{BF753D3D-018F-46C8-97FC-91A2C67960A2}"/>
    <dgm:cxn modelId="{696D26BB-959F-4B60-9353-CC57BB2DC7AF}" srcId="{39B52C35-6961-40E3-BC5C-DFD6CA024FDC}" destId="{342267BF-122E-4E4E-8B96-8516BFD950F1}" srcOrd="1" destOrd="0" parTransId="{5425E67B-C3AA-463C-A72D-9B1B5A6491A3}" sibTransId="{17669C55-0540-42F8-A9CE-93216F32D2CD}"/>
    <dgm:cxn modelId="{851F56FE-B925-4CBE-BA0A-C644F14B5E17}" srcId="{6C37B83B-8F61-4189-A18C-1055474DBF97}" destId="{DC142AFC-EB14-42D8-B4E1-99A2BD21997B}" srcOrd="4" destOrd="0" parTransId="{EF74FBEA-F60A-4A1B-92FE-4E399DFE837D}" sibTransId="{E3B7A0EF-13E4-4C60-9481-F477470EBF0A}"/>
    <dgm:cxn modelId="{3A004E28-4926-42B0-88A1-AA36366E711D}" type="presOf" srcId="{CC7D632C-A787-4BEF-8676-A25CB1C152A8}" destId="{A09CD49B-323B-4310-A969-503102CFF148}" srcOrd="0" destOrd="0" presId="urn:microsoft.com/office/officeart/2005/8/layout/target3"/>
    <dgm:cxn modelId="{E1D402EB-4746-4F8C-BEEE-F3212D25AC60}" type="presParOf" srcId="{51C9898B-A571-4FA7-9F91-659BAB27F1ED}" destId="{0FECE628-640D-4E75-96EE-165F21A4FE70}" srcOrd="0" destOrd="0" presId="urn:microsoft.com/office/officeart/2005/8/layout/target3"/>
    <dgm:cxn modelId="{2861902D-9B83-45B8-8D28-BDDCFDD1D9DD}" type="presParOf" srcId="{51C9898B-A571-4FA7-9F91-659BAB27F1ED}" destId="{42681BE7-30BC-4062-8F59-5E16B4CA94D4}" srcOrd="1" destOrd="0" presId="urn:microsoft.com/office/officeart/2005/8/layout/target3"/>
    <dgm:cxn modelId="{1534843D-C95E-4B3D-90F8-C4BF49A63406}" type="presParOf" srcId="{51C9898B-A571-4FA7-9F91-659BAB27F1ED}" destId="{767BDFD9-ED35-4973-B575-1D162A707C65}" srcOrd="2" destOrd="0" presId="urn:microsoft.com/office/officeart/2005/8/layout/target3"/>
    <dgm:cxn modelId="{B7773946-8BF6-4AD8-97B5-2EFE1D050883}" type="presParOf" srcId="{51C9898B-A571-4FA7-9F91-659BAB27F1ED}" destId="{6475AA54-24D6-4B2D-8C1B-CBE31864DCC8}" srcOrd="3" destOrd="0" presId="urn:microsoft.com/office/officeart/2005/8/layout/target3"/>
    <dgm:cxn modelId="{A9F92D7E-3C3A-4007-B43C-742E2CDC15C8}" type="presParOf" srcId="{51C9898B-A571-4FA7-9F91-659BAB27F1ED}" destId="{2127AEBC-8831-43DB-929D-56511D950638}" srcOrd="4" destOrd="0" presId="urn:microsoft.com/office/officeart/2005/8/layout/target3"/>
    <dgm:cxn modelId="{78C25184-791E-4F79-B80C-9F89A84E7859}" type="presParOf" srcId="{51C9898B-A571-4FA7-9F91-659BAB27F1ED}" destId="{6A04712D-31F1-4F9C-AA07-904F17EBDFB3}" srcOrd="5" destOrd="0" presId="urn:microsoft.com/office/officeart/2005/8/layout/target3"/>
    <dgm:cxn modelId="{1BDB079C-B6A4-47FD-8F3E-A7C4CDB49CA4}" type="presParOf" srcId="{51C9898B-A571-4FA7-9F91-659BAB27F1ED}" destId="{69505348-EDFE-46B4-9000-2C1A3B190DB9}" srcOrd="6" destOrd="0" presId="urn:microsoft.com/office/officeart/2005/8/layout/target3"/>
    <dgm:cxn modelId="{77C3927A-5D12-48F6-AB05-A06EBF222689}" type="presParOf" srcId="{51C9898B-A571-4FA7-9F91-659BAB27F1ED}" destId="{DA0F5D0C-187E-4B57-B7F4-2D09AFA91BEB}" srcOrd="7" destOrd="0" presId="urn:microsoft.com/office/officeart/2005/8/layout/target3"/>
    <dgm:cxn modelId="{2051D44C-51AF-4AD0-B44A-76D63AE7895F}" type="presParOf" srcId="{51C9898B-A571-4FA7-9F91-659BAB27F1ED}" destId="{FE05A84F-6D66-4E15-828F-F8324E5E881F}" srcOrd="8" destOrd="0" presId="urn:microsoft.com/office/officeart/2005/8/layout/target3"/>
    <dgm:cxn modelId="{D69F8C60-9DC3-4D87-AC59-AD761142D766}" type="presParOf" srcId="{51C9898B-A571-4FA7-9F91-659BAB27F1ED}" destId="{07A12907-76F2-4377-A72A-547FC31AA473}" srcOrd="9" destOrd="0" presId="urn:microsoft.com/office/officeart/2005/8/layout/target3"/>
    <dgm:cxn modelId="{A6C54FC5-E5A9-40AE-AF4C-5B690996CDBD}" type="presParOf" srcId="{51C9898B-A571-4FA7-9F91-659BAB27F1ED}" destId="{2230116E-A33B-4A13-AA93-DBDCBFA2C4CB}" srcOrd="10" destOrd="0" presId="urn:microsoft.com/office/officeart/2005/8/layout/target3"/>
    <dgm:cxn modelId="{49410C4A-A261-4F87-AC47-F6D469E49046}" type="presParOf" srcId="{51C9898B-A571-4FA7-9F91-659BAB27F1ED}" destId="{5FCABB20-2072-4411-A647-E8F592FD1899}" srcOrd="11" destOrd="0" presId="urn:microsoft.com/office/officeart/2005/8/layout/target3"/>
    <dgm:cxn modelId="{6E2D958E-5098-471C-8A87-F71AC3617FFC}" type="presParOf" srcId="{51C9898B-A571-4FA7-9F91-659BAB27F1ED}" destId="{356F2863-2C24-4857-83B4-A5FFDE9CE764}" srcOrd="12" destOrd="0" presId="urn:microsoft.com/office/officeart/2005/8/layout/target3"/>
    <dgm:cxn modelId="{0AB43EC4-8C33-4EAE-9827-698FECC915E1}" type="presParOf" srcId="{51C9898B-A571-4FA7-9F91-659BAB27F1ED}" destId="{AA45A7D5-EFE9-4259-BD41-CA567EDD12C5}" srcOrd="13" destOrd="0" presId="urn:microsoft.com/office/officeart/2005/8/layout/target3"/>
    <dgm:cxn modelId="{F5AEA2A7-F81C-461C-BFCB-7CD65B920996}" type="presParOf" srcId="{51C9898B-A571-4FA7-9F91-659BAB27F1ED}" destId="{58250188-0359-43CA-ADC8-72F3204CFD3E}" srcOrd="14" destOrd="0" presId="urn:microsoft.com/office/officeart/2005/8/layout/target3"/>
    <dgm:cxn modelId="{5BF23C65-9365-4830-A430-242552762FB8}" type="presParOf" srcId="{51C9898B-A571-4FA7-9F91-659BAB27F1ED}" destId="{BA56A94B-4746-42F4-87F7-18F52E0E2A31}" srcOrd="15" destOrd="0" presId="urn:microsoft.com/office/officeart/2005/8/layout/target3"/>
    <dgm:cxn modelId="{E23E24F6-A0D4-4F2D-991C-C6EC5760B3BA}" type="presParOf" srcId="{51C9898B-A571-4FA7-9F91-659BAB27F1ED}" destId="{6CFD073C-F6C7-4E19-B68D-8A8EC646560E}" srcOrd="16" destOrd="0" presId="urn:microsoft.com/office/officeart/2005/8/layout/target3"/>
    <dgm:cxn modelId="{54CA8499-37F4-4462-875F-7CE792D7D61B}" type="presParOf" srcId="{51C9898B-A571-4FA7-9F91-659BAB27F1ED}" destId="{A09CD49B-323B-4310-A969-503102CFF148}" srcOrd="17" destOrd="0" presId="urn:microsoft.com/office/officeart/2005/8/layout/target3"/>
    <dgm:cxn modelId="{12D23463-6E57-43BE-8775-900C34C9C592}" type="presParOf" srcId="{51C9898B-A571-4FA7-9F91-659BAB27F1ED}" destId="{372772C0-2A68-4B50-AFFF-927EB57A4560}" srcOrd="18" destOrd="0" presId="urn:microsoft.com/office/officeart/2005/8/layout/target3"/>
    <dgm:cxn modelId="{DB60AE99-4279-4676-BBC9-ADEFD6990005}" type="presParOf" srcId="{51C9898B-A571-4FA7-9F91-659BAB27F1ED}" destId="{391C0F56-327A-412B-B93B-5A39AC36CDF8}" srcOrd="19" destOrd="0" presId="urn:microsoft.com/office/officeart/2005/8/layout/target3"/>
    <dgm:cxn modelId="{3A94E703-C97B-4016-B28C-054A24CF8BD1}" type="presParOf" srcId="{51C9898B-A571-4FA7-9F91-659BAB27F1ED}" destId="{B2A2CCB1-58C6-46BC-B0B3-31182EB01CC2}" srcOrd="20" destOrd="0" presId="urn:microsoft.com/office/officeart/2005/8/layout/target3"/>
    <dgm:cxn modelId="{A494ADAE-8A54-4DBF-BF9A-6AD2513065AC}" type="presParOf" srcId="{51C9898B-A571-4FA7-9F91-659BAB27F1ED}" destId="{65BCB10F-E7B4-4A65-8FEC-08B1D9907545}" srcOrd="21" destOrd="0" presId="urn:microsoft.com/office/officeart/2005/8/layout/target3"/>
    <dgm:cxn modelId="{26607852-4FA7-4269-BC8E-F4DC63E85117}" type="presParOf" srcId="{51C9898B-A571-4FA7-9F91-659BAB27F1ED}" destId="{5EBF87DA-1BBE-405F-B39A-D7AA14B8942E}" srcOrd="22" destOrd="0" presId="urn:microsoft.com/office/officeart/2005/8/layout/target3"/>
    <dgm:cxn modelId="{1E1CDD85-62E0-4063-8246-59E43BDC6A6D}" type="presParOf" srcId="{51C9898B-A571-4FA7-9F91-659BAB27F1ED}" destId="{4E642D93-72AA-47B9-9F0F-1E6D27A3BF0E}" srcOrd="23" destOrd="0" presId="urn:microsoft.com/office/officeart/2005/8/layout/target3"/>
    <dgm:cxn modelId="{159AA11C-F258-420B-B5EB-DC8F9CB61922}" type="presParOf" srcId="{51C9898B-A571-4FA7-9F91-659BAB27F1ED}" destId="{1D9499CC-E384-4139-B874-57B696BDA5BC}" srcOrd="24" destOrd="0" presId="urn:microsoft.com/office/officeart/2005/8/layout/target3"/>
    <dgm:cxn modelId="{22DDD0D6-4B73-4F9A-AD83-FE3493E6365F}" type="presParOf" srcId="{51C9898B-A571-4FA7-9F91-659BAB27F1ED}" destId="{F720B635-B7BB-4200-9EB5-F4D811064665}" srcOrd="25" destOrd="0" presId="urn:microsoft.com/office/officeart/2005/8/layout/target3"/>
    <dgm:cxn modelId="{8AA8D5EC-DC88-4B34-8183-84747A4B77BB}" type="presParOf" srcId="{51C9898B-A571-4FA7-9F91-659BAB27F1ED}" destId="{D7ABC422-A496-4779-BD70-A7D41A7DFA69}" srcOrd="26" destOrd="0" presId="urn:microsoft.com/office/officeart/2005/8/layout/target3"/>
    <dgm:cxn modelId="{D690F2E3-44CA-4783-9FAF-6C4CE3C06A55}" type="presParOf" srcId="{51C9898B-A571-4FA7-9F91-659BAB27F1ED}" destId="{6CFFA91D-C43C-4B3C-9C3D-17D0489AFEEE}" srcOrd="27" destOrd="0" presId="urn:microsoft.com/office/officeart/2005/8/layout/target3"/>
    <dgm:cxn modelId="{9F2FF4DF-82A5-4662-A983-3075A552F179}" type="presParOf" srcId="{51C9898B-A571-4FA7-9F91-659BAB27F1ED}" destId="{66C29D4B-92F0-4AB7-83CE-EDFB4E8AC006}" srcOrd="28" destOrd="0" presId="urn:microsoft.com/office/officeart/2005/8/layout/target3"/>
    <dgm:cxn modelId="{3416FC80-9950-4D5A-9DF5-EB20534883FE}" type="presParOf" srcId="{51C9898B-A571-4FA7-9F91-659BAB27F1ED}" destId="{943B6FA1-92D1-4180-A667-0A32BDC5E323}" srcOrd="29" destOrd="0" presId="urn:microsoft.com/office/officeart/2005/8/layout/target3"/>
  </dgm:cxnLst>
  <dgm:bg/>
  <dgm:whole/>
</dgm:dataModel>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370080" y="765000"/>
            <a:ext cx="83876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31" name="PlaceHolder 3"/>
          <p:cNvSpPr>
            <a:spLocks noGrp="1"/>
          </p:cNvSpPr>
          <p:nvPr>
            <p:ph type="body"/>
          </p:nvPr>
        </p:nvSpPr>
        <p:spPr>
          <a:xfrm>
            <a:off x="370080" y="1271160"/>
            <a:ext cx="83876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37008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34" name="PlaceHolder 3"/>
          <p:cNvSpPr>
            <a:spLocks noGrp="1"/>
          </p:cNvSpPr>
          <p:nvPr>
            <p:ph type="body"/>
          </p:nvPr>
        </p:nvSpPr>
        <p:spPr>
          <a:xfrm>
            <a:off x="466812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35" name="PlaceHolder 4"/>
          <p:cNvSpPr>
            <a:spLocks noGrp="1"/>
          </p:cNvSpPr>
          <p:nvPr>
            <p:ph type="body"/>
          </p:nvPr>
        </p:nvSpPr>
        <p:spPr>
          <a:xfrm>
            <a:off x="4668120" y="127116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36" name="PlaceHolder 5"/>
          <p:cNvSpPr>
            <a:spLocks noGrp="1"/>
          </p:cNvSpPr>
          <p:nvPr>
            <p:ph type="body"/>
          </p:nvPr>
        </p:nvSpPr>
        <p:spPr>
          <a:xfrm>
            <a:off x="370080" y="127116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38" name="PlaceHolder 2"/>
          <p:cNvSpPr>
            <a:spLocks noGrp="1"/>
          </p:cNvSpPr>
          <p:nvPr>
            <p:ph type="body"/>
          </p:nvPr>
        </p:nvSpPr>
        <p:spPr>
          <a:xfrm>
            <a:off x="370080" y="765000"/>
            <a:ext cx="83876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39" name="PlaceHolder 3"/>
          <p:cNvSpPr>
            <a:spLocks noGrp="1"/>
          </p:cNvSpPr>
          <p:nvPr>
            <p:ph type="body"/>
          </p:nvPr>
        </p:nvSpPr>
        <p:spPr>
          <a:xfrm>
            <a:off x="370080" y="765000"/>
            <a:ext cx="83876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pic>
        <p:nvPicPr>
          <p:cNvPr id="40" name="Picture 39"/>
          <p:cNvPicPr/>
          <p:nvPr/>
        </p:nvPicPr>
        <p:blipFill>
          <a:blip r:embed="rId2"/>
          <a:stretch/>
        </p:blipFill>
        <p:spPr>
          <a:xfrm>
            <a:off x="3956760" y="764640"/>
            <a:ext cx="1213920" cy="968760"/>
          </a:xfrm>
          <a:prstGeom prst="rect">
            <a:avLst/>
          </a:prstGeom>
          <a:ln>
            <a:noFill/>
          </a:ln>
        </p:spPr>
      </p:pic>
      <p:pic>
        <p:nvPicPr>
          <p:cNvPr id="41" name="Picture 40"/>
          <p:cNvPicPr/>
          <p:nvPr/>
        </p:nvPicPr>
        <p:blipFill>
          <a:blip r:embed="rId2"/>
          <a:stretch/>
        </p:blipFill>
        <p:spPr>
          <a:xfrm>
            <a:off x="3956760" y="764640"/>
            <a:ext cx="1213920" cy="96876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70080" y="148320"/>
            <a:ext cx="8059572" cy="469080"/>
          </a:xfrm>
          <a:prstGeom prst="rect">
            <a:avLst/>
          </a:prstGeom>
        </p:spPr>
        <p:txBody>
          <a:bodyPr lIns="0" tIns="0" rIns="0" bIns="0" anchor="ctr"/>
          <a:lstStyle/>
          <a:p>
            <a:endParaRPr lang="en-US" sz="2200" b="0" strike="noStrike" spc="-1" dirty="0">
              <a:solidFill>
                <a:srgbClr val="000000"/>
              </a:solidFill>
              <a:uFill>
                <a:solidFill>
                  <a:srgbClr val="FFFFFF"/>
                </a:solidFill>
              </a:uFill>
              <a:latin typeface="Arial"/>
            </a:endParaRPr>
          </a:p>
        </p:txBody>
      </p:sp>
      <p:sp>
        <p:nvSpPr>
          <p:cNvPr id="9" name="PlaceHolder 2"/>
          <p:cNvSpPr>
            <a:spLocks noGrp="1"/>
          </p:cNvSpPr>
          <p:nvPr>
            <p:ph type="subTitle"/>
          </p:nvPr>
        </p:nvSpPr>
        <p:spPr>
          <a:xfrm>
            <a:off x="370080" y="765000"/>
            <a:ext cx="8387640" cy="9687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370080" y="765000"/>
            <a:ext cx="83876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370080" y="765000"/>
            <a:ext cx="40928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14" name="PlaceHolder 3"/>
          <p:cNvSpPr>
            <a:spLocks noGrp="1"/>
          </p:cNvSpPr>
          <p:nvPr>
            <p:ph type="body"/>
          </p:nvPr>
        </p:nvSpPr>
        <p:spPr>
          <a:xfrm>
            <a:off x="4668120" y="765000"/>
            <a:ext cx="40928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70080" y="148320"/>
            <a:ext cx="8387640" cy="2175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37008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19" name="PlaceHolder 3"/>
          <p:cNvSpPr>
            <a:spLocks noGrp="1"/>
          </p:cNvSpPr>
          <p:nvPr>
            <p:ph type="body"/>
          </p:nvPr>
        </p:nvSpPr>
        <p:spPr>
          <a:xfrm>
            <a:off x="370080" y="127116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20" name="PlaceHolder 4"/>
          <p:cNvSpPr>
            <a:spLocks noGrp="1"/>
          </p:cNvSpPr>
          <p:nvPr>
            <p:ph type="body"/>
          </p:nvPr>
        </p:nvSpPr>
        <p:spPr>
          <a:xfrm>
            <a:off x="4668120" y="765000"/>
            <a:ext cx="40928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370080" y="765000"/>
            <a:ext cx="4092840" cy="96876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23" name="PlaceHolder 3"/>
          <p:cNvSpPr>
            <a:spLocks noGrp="1"/>
          </p:cNvSpPr>
          <p:nvPr>
            <p:ph type="body"/>
          </p:nvPr>
        </p:nvSpPr>
        <p:spPr>
          <a:xfrm>
            <a:off x="466812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24" name="PlaceHolder 4"/>
          <p:cNvSpPr>
            <a:spLocks noGrp="1"/>
          </p:cNvSpPr>
          <p:nvPr>
            <p:ph type="body"/>
          </p:nvPr>
        </p:nvSpPr>
        <p:spPr>
          <a:xfrm>
            <a:off x="4668120" y="127116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70080" y="148320"/>
            <a:ext cx="8387640" cy="469080"/>
          </a:xfrm>
          <a:prstGeom prst="rect">
            <a:avLst/>
          </a:prstGeom>
        </p:spPr>
        <p:txBody>
          <a:bodyPr lIns="0" tIns="0" rIns="0" bIns="0" anchor="ctr"/>
          <a:lstStyle/>
          <a:p>
            <a:endParaRPr lang="en-US" sz="2200" b="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37008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27" name="PlaceHolder 3"/>
          <p:cNvSpPr>
            <a:spLocks noGrp="1"/>
          </p:cNvSpPr>
          <p:nvPr>
            <p:ph type="body"/>
          </p:nvPr>
        </p:nvSpPr>
        <p:spPr>
          <a:xfrm>
            <a:off x="4668120" y="765000"/>
            <a:ext cx="40928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
        <p:nvSpPr>
          <p:cNvPr id="28" name="PlaceHolder 4"/>
          <p:cNvSpPr>
            <a:spLocks noGrp="1"/>
          </p:cNvSpPr>
          <p:nvPr>
            <p:ph type="body"/>
          </p:nvPr>
        </p:nvSpPr>
        <p:spPr>
          <a:xfrm>
            <a:off x="370080" y="1271160"/>
            <a:ext cx="8387640" cy="461880"/>
          </a:xfrm>
          <a:prstGeom prst="rect">
            <a:avLst/>
          </a:prstGeom>
        </p:spPr>
        <p:txBody>
          <a:bodyPr lIns="0" tIns="0" rIns="0" bIns="0"/>
          <a:lstStyle/>
          <a:p>
            <a:endParaRPr lang="en-US" sz="4800" b="0" strike="noStrike" spc="-1">
              <a:solidFill>
                <a:srgbClr val="579D1C"/>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6477120"/>
            <a:ext cx="9143640" cy="380520"/>
          </a:xfrm>
          <a:prstGeom prst="rect">
            <a:avLst/>
          </a:prstGeom>
          <a:solidFill>
            <a:srgbClr val="548235"/>
          </a:solidFill>
          <a:ln w="25560">
            <a:noFill/>
          </a:ln>
        </p:spPr>
        <p:style>
          <a:lnRef idx="0">
            <a:scrgbClr r="0" g="0" b="0"/>
          </a:lnRef>
          <a:fillRef idx="0">
            <a:scrgbClr r="0" g="0" b="0"/>
          </a:fillRef>
          <a:effectRef idx="0">
            <a:scrgbClr r="0" g="0" b="0"/>
          </a:effectRef>
          <a:fontRef idx="minor"/>
        </p:style>
      </p:sp>
      <p:sp>
        <p:nvSpPr>
          <p:cNvPr id="9" name="Line 2"/>
          <p:cNvSpPr/>
          <p:nvPr/>
        </p:nvSpPr>
        <p:spPr>
          <a:xfrm>
            <a:off x="0" y="788760"/>
            <a:ext cx="9144000" cy="36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2" name="CustomShape 3"/>
          <p:cNvSpPr/>
          <p:nvPr/>
        </p:nvSpPr>
        <p:spPr>
          <a:xfrm>
            <a:off x="3429000" y="6553080"/>
            <a:ext cx="1904760" cy="21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800" b="0" strike="noStrike" spc="-1">
                <a:solidFill>
                  <a:srgbClr val="000000"/>
                </a:solidFill>
                <a:uFill>
                  <a:solidFill>
                    <a:srgbClr val="FFFFFF"/>
                  </a:solidFill>
                </a:uFill>
                <a:latin typeface="Arial"/>
              </a:rPr>
              <a:t>Copyright © 2018 CyberImmeriosns</a:t>
            </a:r>
            <a:endParaRPr lang="en-IN" sz="1800" b="0" strike="noStrike" spc="-1">
              <a:solidFill>
                <a:srgbClr val="000000"/>
              </a:solidFill>
              <a:uFill>
                <a:solidFill>
                  <a:srgbClr val="FFFFFF"/>
                </a:solidFill>
              </a:uFill>
              <a:latin typeface="Arial"/>
            </a:endParaRPr>
          </a:p>
        </p:txBody>
      </p:sp>
      <p:pic>
        <p:nvPicPr>
          <p:cNvPr id="3" name="Picture 9"/>
          <p:cNvPicPr/>
          <p:nvPr/>
        </p:nvPicPr>
        <p:blipFill>
          <a:blip r:embed="rId14" cstate="print"/>
          <a:stretch>
            <a:fillRect/>
          </a:stretch>
        </p:blipFill>
        <p:spPr>
          <a:xfrm>
            <a:off x="8080348" y="228600"/>
            <a:ext cx="831664" cy="380520"/>
          </a:xfrm>
          <a:prstGeom prst="rect">
            <a:avLst/>
          </a:prstGeom>
          <a:ln>
            <a:noFill/>
          </a:ln>
        </p:spPr>
      </p:pic>
      <p:sp>
        <p:nvSpPr>
          <p:cNvPr id="4" name="PlaceHolder 4"/>
          <p:cNvSpPr>
            <a:spLocks noGrp="1"/>
          </p:cNvSpPr>
          <p:nvPr>
            <p:ph type="body"/>
          </p:nvPr>
        </p:nvSpPr>
        <p:spPr>
          <a:xfrm>
            <a:off x="370080" y="765000"/>
            <a:ext cx="8387640" cy="968760"/>
          </a:xfrm>
          <a:prstGeom prst="rect">
            <a:avLst/>
          </a:prstGeom>
        </p:spPr>
        <p:txBody>
          <a:bodyPr lIns="0" tIns="0" rIns="0" bIns="0"/>
          <a:lstStyle/>
          <a:p>
            <a:pPr marL="432000" indent="-324000">
              <a:buClr>
                <a:srgbClr val="000000"/>
              </a:buClr>
              <a:buSzPct val="45000"/>
              <a:buFont typeface="Wingdings" charset="2"/>
              <a:buChar char=""/>
            </a:pPr>
            <a:r>
              <a:rPr lang="en-US" sz="2000" b="0" strike="noStrike" spc="-1">
                <a:solidFill>
                  <a:srgbClr val="575757"/>
                </a:solidFill>
                <a:uFill>
                  <a:solidFill>
                    <a:srgbClr val="FFFFFF"/>
                  </a:solidFill>
                </a:uFill>
                <a:latin typeface="Arial"/>
              </a:rPr>
              <a:t>Click to edit the outline text format</a:t>
            </a:r>
            <a:endParaRPr lang="en-US" sz="4800" b="0" strike="noStrike" spc="-1">
              <a:solidFill>
                <a:srgbClr val="579D1C"/>
              </a:solidFill>
              <a:uFill>
                <a:solidFill>
                  <a:srgbClr val="FFFFFF"/>
                </a:solidFill>
              </a:uFill>
              <a:latin typeface="Arial"/>
            </a:endParaRPr>
          </a:p>
          <a:p>
            <a:pPr marL="864000" lvl="1" indent="-324000">
              <a:buClr>
                <a:srgbClr val="000000"/>
              </a:buClr>
              <a:buSzPct val="75000"/>
              <a:buFont typeface="Symbol" charset="2"/>
              <a:buChar char=""/>
            </a:pPr>
            <a:r>
              <a:rPr lang="en-US" sz="2000" b="0" strike="noStrike" spc="-1">
                <a:solidFill>
                  <a:srgbClr val="575757"/>
                </a:solidFill>
                <a:uFill>
                  <a:solidFill>
                    <a:srgbClr val="FFFFFF"/>
                  </a:solidFill>
                </a:uFill>
                <a:latin typeface="Arial"/>
              </a:rPr>
              <a:t>Second Outline Level</a:t>
            </a:r>
            <a:endParaRPr lang="en-US" sz="1600" b="0" i="1" strike="noStrike" spc="-1">
              <a:solidFill>
                <a:srgbClr val="313131"/>
              </a:solidFill>
              <a:uFill>
                <a:solidFill>
                  <a:srgbClr val="FFFFFF"/>
                </a:solidFill>
              </a:uFill>
              <a:latin typeface="Arial"/>
            </a:endParaRPr>
          </a:p>
          <a:p>
            <a:pPr marL="1296000" lvl="2" indent="-288000">
              <a:buClr>
                <a:srgbClr val="000000"/>
              </a:buClr>
              <a:buSzPct val="45000"/>
              <a:buFont typeface="Wingdings" charset="2"/>
              <a:buChar char=""/>
            </a:pPr>
            <a:r>
              <a:rPr lang="en-US" sz="2000" b="0" strike="noStrike" spc="-1">
                <a:solidFill>
                  <a:srgbClr val="575757"/>
                </a:solidFill>
                <a:uFill>
                  <a:solidFill>
                    <a:srgbClr val="FFFFFF"/>
                  </a:solidFill>
                </a:uFill>
                <a:latin typeface="Arial"/>
              </a:rPr>
              <a:t>Third Outline Level</a:t>
            </a:r>
            <a:endParaRPr lang="en-US" sz="1600" b="0" strike="noStrike" spc="-1">
              <a:solidFill>
                <a:srgbClr val="313131"/>
              </a:solidFill>
              <a:uFill>
                <a:solidFill>
                  <a:srgbClr val="FFFFFF"/>
                </a:solidFill>
              </a:uFill>
              <a:latin typeface="Arial"/>
            </a:endParaRPr>
          </a:p>
          <a:p>
            <a:pPr marL="1728000" lvl="3" indent="-216000">
              <a:buClr>
                <a:srgbClr val="000000"/>
              </a:buClr>
              <a:buSzPct val="75000"/>
              <a:buFont typeface="Symbol" charset="2"/>
              <a:buChar char=""/>
            </a:pPr>
            <a:r>
              <a:rPr lang="en-US" sz="2000" b="0" strike="noStrike" spc="-1">
                <a:solidFill>
                  <a:srgbClr val="575757"/>
                </a:solidFill>
                <a:uFill>
                  <a:solidFill>
                    <a:srgbClr val="FFFFFF"/>
                  </a:solidFill>
                </a:uFill>
                <a:latin typeface="Arial"/>
              </a:rPr>
              <a:t>Fourth Outline Level</a:t>
            </a:r>
            <a:endParaRPr lang="en-US" sz="1600" b="0" strike="noStrike" spc="-1">
              <a:solidFill>
                <a:srgbClr val="313131"/>
              </a:solidFill>
              <a:uFill>
                <a:solidFill>
                  <a:srgbClr val="FFFFFF"/>
                </a:solidFill>
              </a:uFill>
              <a:latin typeface="Arial"/>
            </a:endParaRPr>
          </a:p>
          <a:p>
            <a:pPr marL="2160000" lvl="4" indent="-216000">
              <a:buClr>
                <a:srgbClr val="000000"/>
              </a:buClr>
              <a:buSzPct val="45000"/>
              <a:buFont typeface="Wingdings" charset="2"/>
              <a:buChar char=""/>
            </a:pPr>
            <a:r>
              <a:rPr lang="en-US" sz="2000" b="0" strike="noStrike" spc="-1">
                <a:solidFill>
                  <a:srgbClr val="575757"/>
                </a:solidFill>
                <a:uFill>
                  <a:solidFill>
                    <a:srgbClr val="FFFFFF"/>
                  </a:solidFill>
                </a:uFill>
                <a:latin typeface="Arial"/>
              </a:rPr>
              <a:t>Fifth Outline Level</a:t>
            </a:r>
            <a:endParaRPr lang="en-US" sz="2000" b="0" strike="noStrike" spc="-1">
              <a:solidFill>
                <a:srgbClr val="313131"/>
              </a:solidFill>
              <a:uFill>
                <a:solidFill>
                  <a:srgbClr val="FFFFFF"/>
                </a:solidFill>
              </a:uFill>
              <a:latin typeface="Arial"/>
            </a:endParaRPr>
          </a:p>
          <a:p>
            <a:pPr marL="2592000" lvl="5" indent="-216000">
              <a:buClr>
                <a:srgbClr val="000000"/>
              </a:buClr>
              <a:buSzPct val="45000"/>
              <a:buFont typeface="Wingdings" charset="2"/>
              <a:buChar char=""/>
            </a:pPr>
            <a:r>
              <a:rPr lang="en-US" sz="2000" b="0" strike="noStrike" spc="-1">
                <a:solidFill>
                  <a:srgbClr val="575757"/>
                </a:solidFill>
                <a:uFill>
                  <a:solidFill>
                    <a:srgbClr val="FFFFFF"/>
                  </a:solidFill>
                </a:uFill>
                <a:latin typeface="Arial"/>
              </a:rPr>
              <a:t>Sixth Outline Level</a:t>
            </a:r>
            <a:endParaRPr lang="en-US" sz="2000" b="0" strike="noStrike" spc="-1">
              <a:solidFill>
                <a:srgbClr val="313131"/>
              </a:solidFill>
              <a:uFill>
                <a:solidFill>
                  <a:srgbClr val="FFFFFF"/>
                </a:solidFill>
              </a:uFill>
              <a:latin typeface="Arial"/>
            </a:endParaRPr>
          </a:p>
          <a:p>
            <a:pPr marL="3024000" lvl="6" indent="-216000">
              <a:buClr>
                <a:srgbClr val="000000"/>
              </a:buClr>
              <a:buSzPct val="45000"/>
              <a:buFont typeface="Wingdings" charset="2"/>
              <a:buChar char=""/>
            </a:pPr>
            <a:r>
              <a:rPr lang="en-US" sz="2000" b="0" strike="noStrike" spc="-1">
                <a:solidFill>
                  <a:srgbClr val="575757"/>
                </a:solidFill>
                <a:uFill>
                  <a:solidFill>
                    <a:srgbClr val="FFFFFF"/>
                  </a:solidFill>
                </a:uFill>
                <a:latin typeface="Arial"/>
              </a:rPr>
              <a:t>Seventh Outline LevelClick to edit Master text styles</a:t>
            </a:r>
            <a:endParaRPr lang="en-US" sz="2000" b="0" strike="noStrike" spc="-1">
              <a:solidFill>
                <a:srgbClr val="313131"/>
              </a:solidFill>
              <a:uFill>
                <a:solidFill>
                  <a:srgbClr val="FFFFFF"/>
                </a:solidFill>
              </a:uFill>
              <a:latin typeface="Arial"/>
            </a:endParaRPr>
          </a:p>
        </p:txBody>
      </p:sp>
      <p:sp>
        <p:nvSpPr>
          <p:cNvPr id="5" name="PlaceHolder 5"/>
          <p:cNvSpPr>
            <a:spLocks noGrp="1"/>
          </p:cNvSpPr>
          <p:nvPr>
            <p:ph type="title"/>
          </p:nvPr>
        </p:nvSpPr>
        <p:spPr>
          <a:xfrm>
            <a:off x="370080" y="148320"/>
            <a:ext cx="8387640" cy="469080"/>
          </a:xfrm>
          <a:prstGeom prst="rect">
            <a:avLst/>
          </a:prstGeom>
        </p:spPr>
        <p:txBody>
          <a:bodyPr lIns="0" tIns="0" rIns="0" bIns="0"/>
          <a:lstStyle/>
          <a:p>
            <a:pPr>
              <a:lnSpc>
                <a:spcPct val="100000"/>
              </a:lnSpc>
            </a:pPr>
            <a:r>
              <a:rPr lang="en-US" sz="2400" b="0" strike="noStrike" spc="-1">
                <a:solidFill>
                  <a:srgbClr val="81BC00"/>
                </a:solidFill>
                <a:uFill>
                  <a:solidFill>
                    <a:srgbClr val="FFFFFF"/>
                  </a:solidFill>
                </a:uFill>
                <a:latin typeface="Arial"/>
              </a:rPr>
              <a:t>Click to edit Master title style</a:t>
            </a:r>
            <a:endParaRPr lang="en-US" sz="2200" b="0" strike="noStrike" spc="-1">
              <a:solidFill>
                <a:srgbClr val="000000"/>
              </a:solidFill>
              <a:uFill>
                <a:solidFill>
                  <a:srgbClr val="FFFFFF"/>
                </a:solidFill>
              </a:uFill>
              <a:latin typeface="Arial"/>
            </a:endParaRPr>
          </a:p>
        </p:txBody>
      </p:sp>
      <p:sp>
        <p:nvSpPr>
          <p:cNvPr id="6" name="PlaceHolder 6"/>
          <p:cNvSpPr>
            <a:spLocks noGrp="1"/>
          </p:cNvSpPr>
          <p:nvPr>
            <p:ph type="body"/>
          </p:nvPr>
        </p:nvSpPr>
        <p:spPr>
          <a:xfrm>
            <a:off x="370800" y="1803600"/>
            <a:ext cx="8387640" cy="453564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313131"/>
                </a:solidFill>
                <a:uFill>
                  <a:solidFill>
                    <a:srgbClr val="FFFFFF"/>
                  </a:solidFill>
                </a:uFill>
                <a:latin typeface="Arial"/>
              </a:rPr>
              <a:t>Click to edit the outline text format</a:t>
            </a:r>
            <a:endParaRPr lang="en-US" sz="4800" b="0" strike="noStrike" spc="-1">
              <a:solidFill>
                <a:srgbClr val="579D1C"/>
              </a:solidFill>
              <a:uFill>
                <a:solidFill>
                  <a:srgbClr val="FFFFFF"/>
                </a:solidFill>
              </a:uFill>
              <a:latin typeface="Arial"/>
            </a:endParaRPr>
          </a:p>
          <a:p>
            <a:pPr marL="864000" lvl="1" indent="-324000">
              <a:buClr>
                <a:srgbClr val="000000"/>
              </a:buClr>
              <a:buSzPct val="75000"/>
              <a:buFont typeface="Symbol" charset="2"/>
              <a:buChar char=""/>
            </a:pPr>
            <a:r>
              <a:rPr lang="en-US" sz="1800" b="0" strike="noStrike" spc="-1">
                <a:solidFill>
                  <a:srgbClr val="313131"/>
                </a:solidFill>
                <a:uFill>
                  <a:solidFill>
                    <a:srgbClr val="FFFFFF"/>
                  </a:solidFill>
                </a:uFill>
                <a:latin typeface="Arial"/>
              </a:rPr>
              <a:t>Second Outline Level</a:t>
            </a:r>
            <a:endParaRPr lang="en-US" sz="1600" b="0" i="1" strike="noStrike" spc="-1">
              <a:solidFill>
                <a:srgbClr val="313131"/>
              </a:solidFill>
              <a:uFill>
                <a:solidFill>
                  <a:srgbClr val="FFFFFF"/>
                </a:solidFill>
              </a:uFill>
              <a:latin typeface="Arial"/>
            </a:endParaRPr>
          </a:p>
          <a:p>
            <a:pPr marL="1296000" lvl="2" indent="-288000">
              <a:buClr>
                <a:srgbClr val="000000"/>
              </a:buClr>
              <a:buSzPct val="45000"/>
              <a:buFont typeface="Wingdings" charset="2"/>
              <a:buChar char=""/>
            </a:pPr>
            <a:r>
              <a:rPr lang="en-US" sz="1800" b="0" strike="noStrike" spc="-1">
                <a:solidFill>
                  <a:srgbClr val="313131"/>
                </a:solidFill>
                <a:uFill>
                  <a:solidFill>
                    <a:srgbClr val="FFFFFF"/>
                  </a:solidFill>
                </a:uFill>
                <a:latin typeface="Arial"/>
              </a:rPr>
              <a:t>Third Outline Level</a:t>
            </a:r>
            <a:endParaRPr lang="en-US" sz="1600" b="0" strike="noStrike" spc="-1">
              <a:solidFill>
                <a:srgbClr val="313131"/>
              </a:solidFill>
              <a:uFill>
                <a:solidFill>
                  <a:srgbClr val="FFFFFF"/>
                </a:solidFill>
              </a:uFill>
              <a:latin typeface="Arial"/>
            </a:endParaRPr>
          </a:p>
          <a:p>
            <a:pPr marL="1728000" lvl="3" indent="-216000">
              <a:buClr>
                <a:srgbClr val="000000"/>
              </a:buClr>
              <a:buSzPct val="75000"/>
              <a:buFont typeface="Symbol" charset="2"/>
              <a:buChar char=""/>
            </a:pPr>
            <a:r>
              <a:rPr lang="en-US" sz="1800" b="0" strike="noStrike" spc="-1">
                <a:solidFill>
                  <a:srgbClr val="313131"/>
                </a:solidFill>
                <a:uFill>
                  <a:solidFill>
                    <a:srgbClr val="FFFFFF"/>
                  </a:solidFill>
                </a:uFill>
                <a:latin typeface="Arial"/>
              </a:rPr>
              <a:t>Fourth Outline Level</a:t>
            </a:r>
            <a:endParaRPr lang="en-US" sz="1600" b="0" strike="noStrike" spc="-1">
              <a:solidFill>
                <a:srgbClr val="313131"/>
              </a:solidFill>
              <a:uFill>
                <a:solidFill>
                  <a:srgbClr val="FFFFFF"/>
                </a:solidFill>
              </a:uFill>
              <a:latin typeface="Arial"/>
            </a:endParaRPr>
          </a:p>
          <a:p>
            <a:pPr marL="2160000" lvl="4" indent="-216000">
              <a:buClr>
                <a:srgbClr val="000000"/>
              </a:buClr>
              <a:buSzPct val="45000"/>
              <a:buFont typeface="Wingdings" charset="2"/>
              <a:buChar char=""/>
            </a:pPr>
            <a:r>
              <a:rPr lang="en-US" sz="1800" b="0" strike="noStrike" spc="-1">
                <a:solidFill>
                  <a:srgbClr val="313131"/>
                </a:solidFill>
                <a:uFill>
                  <a:solidFill>
                    <a:srgbClr val="FFFFFF"/>
                  </a:solidFill>
                </a:uFill>
                <a:latin typeface="Arial"/>
              </a:rPr>
              <a:t>Fifth Outline Level</a:t>
            </a:r>
            <a:endParaRPr lang="en-US" sz="2000" b="0" strike="noStrike" spc="-1">
              <a:solidFill>
                <a:srgbClr val="313131"/>
              </a:solidFill>
              <a:uFill>
                <a:solidFill>
                  <a:srgbClr val="FFFFFF"/>
                </a:solidFill>
              </a:uFill>
              <a:latin typeface="Arial"/>
            </a:endParaRPr>
          </a:p>
          <a:p>
            <a:pPr marL="2592000" lvl="5" indent="-216000">
              <a:buClr>
                <a:srgbClr val="000000"/>
              </a:buClr>
              <a:buSzPct val="45000"/>
              <a:buFont typeface="Wingdings" charset="2"/>
              <a:buChar char=""/>
            </a:pPr>
            <a:r>
              <a:rPr lang="en-US" sz="1800" b="0" strike="noStrike" spc="-1">
                <a:solidFill>
                  <a:srgbClr val="313131"/>
                </a:solidFill>
                <a:uFill>
                  <a:solidFill>
                    <a:srgbClr val="FFFFFF"/>
                  </a:solidFill>
                </a:uFill>
                <a:latin typeface="Arial"/>
              </a:rPr>
              <a:t>Sixth Outline Level</a:t>
            </a:r>
            <a:endParaRPr lang="en-US" sz="2000" b="0" strike="noStrike" spc="-1">
              <a:solidFill>
                <a:srgbClr val="313131"/>
              </a:solidFill>
              <a:uFill>
                <a:solidFill>
                  <a:srgbClr val="FFFFFF"/>
                </a:solidFill>
              </a:uFill>
              <a:latin typeface="Arial"/>
            </a:endParaRPr>
          </a:p>
          <a:p>
            <a:pPr>
              <a:lnSpc>
                <a:spcPct val="100000"/>
              </a:lnSpc>
            </a:pPr>
            <a:r>
              <a:rPr lang="en-US" sz="1800" b="0" strike="noStrike" spc="-1">
                <a:solidFill>
                  <a:srgbClr val="313131"/>
                </a:solidFill>
                <a:uFill>
                  <a:solidFill>
                    <a:srgbClr val="FFFFFF"/>
                  </a:solidFill>
                </a:uFill>
                <a:latin typeface="Arial"/>
              </a:rPr>
              <a:t>Seventh Outline LevelClick to edit Master text styles</a:t>
            </a:r>
            <a:endParaRPr lang="en-US" sz="4800" b="0" strike="noStrike" spc="-1">
              <a:solidFill>
                <a:srgbClr val="579D1C"/>
              </a:solidFill>
              <a:uFill>
                <a:solidFill>
                  <a:srgbClr val="FFFFFF"/>
                </a:solidFill>
              </a:uFill>
              <a:latin typeface="Arial"/>
            </a:endParaRPr>
          </a:p>
          <a:p>
            <a:pPr marL="266760" lvl="1" indent="-266400">
              <a:lnSpc>
                <a:spcPct val="100000"/>
              </a:lnSpc>
              <a:buClr>
                <a:srgbClr val="313131"/>
              </a:buClr>
              <a:buFont typeface="Arial"/>
              <a:buChar char="•"/>
            </a:pPr>
            <a:r>
              <a:rPr lang="en-US" sz="1600" b="0" strike="noStrike" spc="-1">
                <a:solidFill>
                  <a:srgbClr val="313131"/>
                </a:solidFill>
                <a:uFill>
                  <a:solidFill>
                    <a:srgbClr val="FFFFFF"/>
                  </a:solidFill>
                </a:uFill>
                <a:latin typeface="Arial"/>
              </a:rPr>
              <a:t>Second level</a:t>
            </a:r>
            <a:endParaRPr lang="en-US" sz="1600" b="0" i="1" strike="noStrike" spc="-1">
              <a:solidFill>
                <a:srgbClr val="313131"/>
              </a:solidFill>
              <a:uFill>
                <a:solidFill>
                  <a:srgbClr val="FFFFFF"/>
                </a:solidFill>
              </a:uFill>
              <a:latin typeface="Arial"/>
            </a:endParaRPr>
          </a:p>
          <a:p>
            <a:pPr marL="266760" lvl="2" indent="-266400">
              <a:lnSpc>
                <a:spcPct val="100000"/>
              </a:lnSpc>
              <a:buClr>
                <a:srgbClr val="313131"/>
              </a:buClr>
              <a:buFont typeface="Arial"/>
              <a:buChar char="•"/>
            </a:pPr>
            <a:r>
              <a:rPr lang="en-US" sz="1600" b="0" i="1" strike="noStrike" spc="-1">
                <a:solidFill>
                  <a:srgbClr val="313131"/>
                </a:solidFill>
                <a:uFill>
                  <a:solidFill>
                    <a:srgbClr val="FFFFFF"/>
                  </a:solidFill>
                </a:uFill>
                <a:latin typeface="Arial"/>
              </a:rPr>
              <a:t>Third level</a:t>
            </a:r>
            <a:endParaRPr lang="en-US" sz="1600" b="0" strike="noStrike" spc="-1">
              <a:solidFill>
                <a:srgbClr val="313131"/>
              </a:solidFill>
              <a:uFill>
                <a:solidFill>
                  <a:srgbClr val="FFFFFF"/>
                </a:solidFill>
              </a:uFill>
              <a:latin typeface="Arial"/>
            </a:endParaRPr>
          </a:p>
          <a:p>
            <a:pPr marL="539640" lvl="3" indent="-272520">
              <a:lnSpc>
                <a:spcPct val="100000"/>
              </a:lnSpc>
              <a:buClr>
                <a:srgbClr val="313131"/>
              </a:buClr>
              <a:buFont typeface="Arial"/>
              <a:buChar char="−"/>
            </a:pPr>
            <a:r>
              <a:rPr lang="en-US" sz="1600" b="0" strike="noStrike" spc="-1">
                <a:solidFill>
                  <a:srgbClr val="313131"/>
                </a:solidFill>
                <a:uFill>
                  <a:solidFill>
                    <a:srgbClr val="FFFFFF"/>
                  </a:solidFill>
                </a:uFill>
                <a:latin typeface="Arial"/>
              </a:rPr>
              <a:t>Fourth level</a:t>
            </a:r>
          </a:p>
          <a:p>
            <a:pPr marL="806400" lvl="4" indent="-266400">
              <a:lnSpc>
                <a:spcPct val="100000"/>
              </a:lnSpc>
              <a:buClr>
                <a:srgbClr val="313131"/>
              </a:buClr>
              <a:buFont typeface="Arial"/>
              <a:buChar char="−"/>
            </a:pPr>
            <a:r>
              <a:rPr lang="en-US" sz="1600" b="0" strike="noStrike" spc="-1">
                <a:solidFill>
                  <a:srgbClr val="313131"/>
                </a:solidFill>
                <a:uFill>
                  <a:solidFill>
                    <a:srgbClr val="FFFFFF"/>
                  </a:solidFill>
                </a:uFill>
                <a:latin typeface="Arial"/>
              </a:rPr>
              <a:t>Fifth level</a:t>
            </a:r>
            <a:endParaRPr lang="en-US" sz="2000" b="0" strike="noStrike" spc="-1">
              <a:solidFill>
                <a:srgbClr val="313131"/>
              </a:solidFill>
              <a:uFill>
                <a:solidFill>
                  <a:srgbClr val="FFFFFF"/>
                </a:solidFill>
              </a:uFill>
              <a:latin typeface="Arial"/>
            </a:endParaRPr>
          </a:p>
        </p:txBody>
      </p:sp>
      <p:sp>
        <p:nvSpPr>
          <p:cNvPr id="7" name="PlaceHolder 7"/>
          <p:cNvSpPr>
            <a:spLocks noGrp="1"/>
          </p:cNvSpPr>
          <p:nvPr>
            <p:ph type="sldNum"/>
          </p:nvPr>
        </p:nvSpPr>
        <p:spPr>
          <a:xfrm>
            <a:off x="8047080" y="6529680"/>
            <a:ext cx="791640" cy="251640"/>
          </a:xfrm>
          <a:prstGeom prst="rect">
            <a:avLst/>
          </a:prstGeom>
        </p:spPr>
        <p:txBody>
          <a:bodyPr lIns="0" tIns="0" rIns="0" bIns="0" anchor="ctr"/>
          <a:lstStyle/>
          <a:p>
            <a:pPr algn="r">
              <a:lnSpc>
                <a:spcPct val="100000"/>
              </a:lnSpc>
            </a:pPr>
            <a:fld id="{5DFB4240-3548-4DF9-9E52-2BD2F092362A}" type="slidenum">
              <a:rPr lang="en-IN" sz="1400" b="0" strike="noStrike" spc="-1">
                <a:solidFill>
                  <a:srgbClr val="000000"/>
                </a:solidFill>
                <a:uFill>
                  <a:solidFill>
                    <a:srgbClr val="FFFFFF"/>
                  </a:solidFill>
                </a:uFill>
                <a:latin typeface="Arial"/>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0" y="5439240"/>
            <a:ext cx="9144000" cy="968760"/>
          </a:xfrm>
          <a:prstGeom prst="rect">
            <a:avLst/>
          </a:prstGeom>
          <a:noFill/>
          <a:ln>
            <a:noFill/>
          </a:ln>
        </p:spPr>
        <p:txBody>
          <a:bodyPr lIns="0" tIns="0" rIns="0" bIns="0"/>
          <a:lstStyle/>
          <a:p>
            <a:pPr marL="432000" indent="-324000" algn="ctr">
              <a:buClr>
                <a:srgbClr val="000000"/>
              </a:buClr>
              <a:buSzPct val="45000"/>
            </a:pPr>
            <a:r>
              <a:rPr lang="en-US" sz="4800" b="1" strike="noStrike" spc="-1" dirty="0" smtClean="0">
                <a:solidFill>
                  <a:srgbClr val="579D1C"/>
                </a:solidFill>
                <a:uFill>
                  <a:solidFill>
                    <a:srgbClr val="FFFFFF"/>
                  </a:solidFill>
                </a:uFill>
                <a:latin typeface="Arial"/>
              </a:rPr>
              <a:t>Mobi</a:t>
            </a:r>
            <a:r>
              <a:rPr lang="en-US" sz="4800" b="1" spc="-1" dirty="0" smtClean="0">
                <a:solidFill>
                  <a:srgbClr val="579D1C"/>
                </a:solidFill>
                <a:uFill>
                  <a:solidFill>
                    <a:srgbClr val="FFFFFF"/>
                  </a:solidFill>
                </a:uFill>
                <a:latin typeface="Arial"/>
              </a:rPr>
              <a:t>le </a:t>
            </a:r>
            <a:r>
              <a:rPr lang="en-US" sz="4800" b="1" spc="-1" dirty="0">
                <a:solidFill>
                  <a:srgbClr val="579D1C"/>
                </a:solidFill>
                <a:uFill>
                  <a:solidFill>
                    <a:srgbClr val="FFFFFF"/>
                  </a:solidFill>
                </a:uFill>
              </a:rPr>
              <a:t>Phone Forensics</a:t>
            </a:r>
            <a:endParaRPr lang="en-US" sz="4800" b="0" strike="noStrike" spc="-1" dirty="0">
              <a:solidFill>
                <a:srgbClr val="579D1C"/>
              </a:solidFill>
              <a:uFill>
                <a:solidFill>
                  <a:srgbClr val="FFFFFF"/>
                </a:solidFill>
              </a:uFill>
              <a:latin typeface="Arial"/>
            </a:endParaRPr>
          </a:p>
        </p:txBody>
      </p:sp>
      <p:sp>
        <p:nvSpPr>
          <p:cNvPr id="43" name="TextShape 2"/>
          <p:cNvSpPr txBox="1"/>
          <p:nvPr/>
        </p:nvSpPr>
        <p:spPr>
          <a:xfrm>
            <a:off x="370080" y="148320"/>
            <a:ext cx="8387640" cy="469080"/>
          </a:xfrm>
          <a:prstGeom prst="rect">
            <a:avLst/>
          </a:prstGeom>
          <a:noFill/>
          <a:ln>
            <a:noFill/>
          </a:ln>
        </p:spPr>
        <p:txBody>
          <a:bodyPr lIns="0" tIns="0" rIns="0" bIns="0"/>
          <a:lstStyle/>
          <a:p>
            <a:endParaRPr lang="en-US" sz="2200" b="0" strike="noStrike" spc="-1">
              <a:solidFill>
                <a:srgbClr val="000000"/>
              </a:solidFill>
              <a:uFill>
                <a:solidFill>
                  <a:srgbClr val="FFFFFF"/>
                </a:solidFill>
              </a:uFill>
              <a:latin typeface="Arial"/>
            </a:endParaRPr>
          </a:p>
        </p:txBody>
      </p:sp>
      <p:sp>
        <p:nvSpPr>
          <p:cNvPr id="44" name="TextShape 3"/>
          <p:cNvSpPr txBox="1"/>
          <p:nvPr/>
        </p:nvSpPr>
        <p:spPr>
          <a:xfrm>
            <a:off x="8047080" y="6529680"/>
            <a:ext cx="791640" cy="251640"/>
          </a:xfrm>
          <a:prstGeom prst="rect">
            <a:avLst/>
          </a:prstGeom>
          <a:noFill/>
          <a:ln>
            <a:noFill/>
          </a:ln>
        </p:spPr>
        <p:txBody>
          <a:bodyPr lIns="0" tIns="0" rIns="0" bIns="0" anchor="ctr"/>
          <a:lstStyle/>
          <a:p>
            <a:pPr algn="r">
              <a:lnSpc>
                <a:spcPct val="100000"/>
              </a:lnSpc>
            </a:pPr>
            <a:fld id="{DA820E63-3DDF-4790-8CDC-D7920CA37F62}" type="slidenum">
              <a:rPr lang="en-IN" sz="1400" b="0" strike="noStrike" spc="-1">
                <a:solidFill>
                  <a:srgbClr val="000000"/>
                </a:solidFill>
                <a:uFill>
                  <a:solidFill>
                    <a:srgbClr val="FFFFFF"/>
                  </a:solidFill>
                </a:uFill>
                <a:latin typeface="Arial"/>
              </a:rPr>
              <a:pPr algn="r">
                <a:lnSpc>
                  <a:spcPct val="100000"/>
                </a:lnSpc>
              </a:pPr>
              <a:t>1</a:t>
            </a:fld>
            <a:endParaRPr lang="en-IN" sz="1400" b="0" strike="noStrike" spc="-1">
              <a:solidFill>
                <a:srgbClr val="000000"/>
              </a:solidFill>
              <a:uFill>
                <a:solidFill>
                  <a:srgbClr val="FFFFFF"/>
                </a:solidFill>
              </a:uFill>
              <a:latin typeface="Times New Roman"/>
            </a:endParaRPr>
          </a:p>
        </p:txBody>
      </p:sp>
      <p:pic>
        <p:nvPicPr>
          <p:cNvPr id="8" name="Picture 7" descr="red.png"/>
          <p:cNvPicPr>
            <a:picLocks noChangeAspect="1"/>
          </p:cNvPicPr>
          <p:nvPr/>
        </p:nvPicPr>
        <p:blipFill>
          <a:blip r:embed="rId2"/>
          <a:stretch>
            <a:fillRect/>
          </a:stretch>
        </p:blipFill>
        <p:spPr>
          <a:xfrm>
            <a:off x="1563047" y="785794"/>
            <a:ext cx="7580953" cy="441904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357158" y="1214422"/>
            <a:ext cx="8501122" cy="923330"/>
          </a:xfrm>
          <a:prstGeom prst="rect">
            <a:avLst/>
          </a:prstGeom>
          <a:noFill/>
        </p:spPr>
        <p:txBody>
          <a:bodyPr wrap="square" rtlCol="0">
            <a:spAutoFit/>
          </a:bodyPr>
          <a:lstStyle/>
          <a:p>
            <a:r>
              <a:rPr lang="en-US" b="1" dirty="0" smtClean="0"/>
              <a:t>Tools can be used to</a:t>
            </a:r>
            <a:r>
              <a:rPr lang="en-US" dirty="0" smtClean="0"/>
              <a:t>–</a:t>
            </a:r>
            <a:endParaRPr lang="en-IN" dirty="0" smtClean="0"/>
          </a:p>
          <a:p>
            <a:endParaRPr lang="en-IN" dirty="0" smtClean="0"/>
          </a:p>
          <a:p>
            <a:r>
              <a:rPr lang="en-IN" dirty="0" smtClean="0"/>
              <a:t>       Gaining Root to Phone	           Having  Communication tools (NC)</a:t>
            </a:r>
            <a:endParaRPr lang="en-US" dirty="0" smtClean="0"/>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pic>
        <p:nvPicPr>
          <p:cNvPr id="7" name="Picture 6" descr="KINGOROOT.png"/>
          <p:cNvPicPr>
            <a:picLocks noChangeAspect="1"/>
          </p:cNvPicPr>
          <p:nvPr/>
        </p:nvPicPr>
        <p:blipFill>
          <a:blip r:embed="rId2" cstate="print"/>
          <a:stretch>
            <a:fillRect/>
          </a:stretch>
        </p:blipFill>
        <p:spPr>
          <a:xfrm>
            <a:off x="942070" y="2143116"/>
            <a:ext cx="2129732" cy="3786190"/>
          </a:xfrm>
          <a:prstGeom prst="rect">
            <a:avLst/>
          </a:prstGeom>
        </p:spPr>
      </p:pic>
      <p:pic>
        <p:nvPicPr>
          <p:cNvPr id="8" name="Picture 7" descr="BUSY1.png"/>
          <p:cNvPicPr>
            <a:picLocks noChangeAspect="1"/>
          </p:cNvPicPr>
          <p:nvPr/>
        </p:nvPicPr>
        <p:blipFill>
          <a:blip r:embed="rId3" cstate="print"/>
          <a:stretch>
            <a:fillRect/>
          </a:stretch>
        </p:blipFill>
        <p:spPr>
          <a:xfrm>
            <a:off x="5500694" y="2143116"/>
            <a:ext cx="2129746" cy="3786214"/>
          </a:xfrm>
          <a:prstGeom prst="rect">
            <a:avLst/>
          </a:prstGeom>
        </p:spPr>
      </p:pic>
      <p:sp>
        <p:nvSpPr>
          <p:cNvPr id="9" name="TextBox 8"/>
          <p:cNvSpPr txBox="1"/>
          <p:nvPr/>
        </p:nvSpPr>
        <p:spPr>
          <a:xfrm>
            <a:off x="571472" y="6000768"/>
            <a:ext cx="7358114" cy="369332"/>
          </a:xfrm>
          <a:prstGeom prst="rect">
            <a:avLst/>
          </a:prstGeom>
          <a:noFill/>
        </p:spPr>
        <p:txBody>
          <a:bodyPr wrap="square" rtlCol="0">
            <a:spAutoFit/>
          </a:bodyPr>
          <a:lstStyle/>
          <a:p>
            <a:r>
              <a:rPr lang="en-IN" dirty="0" smtClean="0"/>
              <a:t>          </a:t>
            </a:r>
            <a:r>
              <a:rPr lang="en-IN" b="1" dirty="0" err="1" smtClean="0"/>
              <a:t>KingoRoot</a:t>
            </a:r>
            <a:r>
              <a:rPr lang="en-IN" b="1" dirty="0" smtClean="0"/>
              <a:t>					</a:t>
            </a:r>
            <a:r>
              <a:rPr lang="en-IN" b="1" dirty="0" err="1" smtClean="0"/>
              <a:t>BusyBox</a:t>
            </a: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357158" y="1214422"/>
            <a:ext cx="8501122" cy="2246769"/>
          </a:xfrm>
          <a:prstGeom prst="rect">
            <a:avLst/>
          </a:prstGeom>
          <a:noFill/>
        </p:spPr>
        <p:txBody>
          <a:bodyPr wrap="square" rtlCol="0">
            <a:spAutoFit/>
          </a:bodyPr>
          <a:lstStyle/>
          <a:p>
            <a:r>
              <a:rPr lang="en-IN" sz="2000" b="1" dirty="0" smtClean="0"/>
              <a:t>WorkStation Setup –</a:t>
            </a:r>
          </a:p>
          <a:p>
            <a:pPr>
              <a:buFont typeface="Courier New" pitchFamily="49" charset="0"/>
              <a:buChar char="o"/>
            </a:pPr>
            <a:endParaRPr lang="en-IN" sz="2000" dirty="0" smtClean="0"/>
          </a:p>
          <a:p>
            <a:pPr>
              <a:buFont typeface="Courier New" pitchFamily="49" charset="0"/>
              <a:buChar char="o"/>
            </a:pPr>
            <a:r>
              <a:rPr lang="en-IN" sz="2000" dirty="0" smtClean="0"/>
              <a:t> Create a Working Directory (Folder) to keep everything Organised </a:t>
            </a:r>
          </a:p>
          <a:p>
            <a:pPr>
              <a:buFont typeface="Courier New" pitchFamily="49" charset="0"/>
              <a:buChar char="o"/>
            </a:pPr>
            <a:r>
              <a:rPr lang="en-IN" sz="2000" dirty="0" smtClean="0"/>
              <a:t> ADB setup</a:t>
            </a:r>
          </a:p>
          <a:p>
            <a:pPr>
              <a:buFont typeface="Courier New" pitchFamily="49" charset="0"/>
              <a:buChar char="o"/>
            </a:pPr>
            <a:r>
              <a:rPr lang="en-IN" sz="2000" dirty="0" smtClean="0"/>
              <a:t> NC(</a:t>
            </a:r>
            <a:r>
              <a:rPr lang="en-IN" sz="2000" dirty="0" err="1" smtClean="0"/>
              <a:t>NetCat</a:t>
            </a:r>
            <a:r>
              <a:rPr lang="en-IN" sz="2000" dirty="0" smtClean="0"/>
              <a:t>) setup</a:t>
            </a:r>
            <a:r>
              <a:rPr lang="en-IN" sz="2000" b="1" dirty="0" smtClean="0"/>
              <a:t> </a:t>
            </a:r>
          </a:p>
          <a:p>
            <a:pPr>
              <a:buFont typeface="Courier New" pitchFamily="49" charset="0"/>
              <a:buChar char="o"/>
            </a:pPr>
            <a:r>
              <a:rPr lang="en-IN" sz="2000" dirty="0" smtClean="0"/>
              <a:t> Download the kingoroot.apk and BusyBox.apk to be installed on the           </a:t>
            </a:r>
          </a:p>
          <a:p>
            <a:r>
              <a:rPr lang="en-IN" sz="2000" dirty="0" smtClean="0"/>
              <a:t>   Phone </a:t>
            </a:r>
            <a:endParaRPr lang="en-US" sz="2000" dirty="0" smtClean="0"/>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pic>
        <p:nvPicPr>
          <p:cNvPr id="6" name="Picture 5" descr="mos.png"/>
          <p:cNvPicPr>
            <a:picLocks noChangeAspect="1"/>
          </p:cNvPicPr>
          <p:nvPr/>
        </p:nvPicPr>
        <p:blipFill>
          <a:blip r:embed="rId2"/>
          <a:stretch>
            <a:fillRect/>
          </a:stretch>
        </p:blipFill>
        <p:spPr>
          <a:xfrm>
            <a:off x="4000496" y="3143248"/>
            <a:ext cx="5000628" cy="33337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357158" y="1214422"/>
            <a:ext cx="8501122" cy="400110"/>
          </a:xfrm>
          <a:prstGeom prst="rect">
            <a:avLst/>
          </a:prstGeom>
          <a:noFill/>
        </p:spPr>
        <p:txBody>
          <a:bodyPr wrap="square" rtlCol="0">
            <a:spAutoFit/>
          </a:bodyPr>
          <a:lstStyle/>
          <a:p>
            <a:pPr algn="ctr"/>
            <a:r>
              <a:rPr lang="en-IN" sz="2000" b="1" dirty="0" smtClean="0"/>
              <a:t>Let’s get Started !</a:t>
            </a:r>
            <a:endParaRPr lang="en-US" sz="2000" dirty="0" smtClean="0"/>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pic>
        <p:nvPicPr>
          <p:cNvPr id="7" name="Picture 6" descr="adb devices.png"/>
          <p:cNvPicPr/>
          <p:nvPr/>
        </p:nvPicPr>
        <p:blipFill>
          <a:blip r:embed="rId2"/>
          <a:srcRect l="26758" t="8453" r="20332" b="51471"/>
          <a:stretch>
            <a:fillRect/>
          </a:stretch>
        </p:blipFill>
        <p:spPr>
          <a:xfrm>
            <a:off x="2317206" y="3714752"/>
            <a:ext cx="6826826" cy="2714644"/>
          </a:xfrm>
          <a:prstGeom prst="rect">
            <a:avLst/>
          </a:prstGeom>
        </p:spPr>
      </p:pic>
      <p:sp>
        <p:nvSpPr>
          <p:cNvPr id="8" name="TextBox 7"/>
          <p:cNvSpPr txBox="1"/>
          <p:nvPr/>
        </p:nvSpPr>
        <p:spPr>
          <a:xfrm>
            <a:off x="285720" y="1785926"/>
            <a:ext cx="8643998" cy="1015663"/>
          </a:xfrm>
          <a:prstGeom prst="rect">
            <a:avLst/>
          </a:prstGeom>
          <a:noFill/>
        </p:spPr>
        <p:txBody>
          <a:bodyPr wrap="square" rtlCol="0">
            <a:spAutoFit/>
          </a:bodyPr>
          <a:lstStyle/>
          <a:p>
            <a:pPr>
              <a:buFont typeface="Courier New" pitchFamily="49" charset="0"/>
              <a:buChar char="o"/>
            </a:pPr>
            <a:r>
              <a:rPr lang="en-IN" sz="2000" dirty="0" smtClean="0"/>
              <a:t> Connect the Android device to the workstation via a Data cable</a:t>
            </a:r>
          </a:p>
          <a:p>
            <a:pPr>
              <a:buFont typeface="Courier New" pitchFamily="49" charset="0"/>
              <a:buChar char="o"/>
            </a:pPr>
            <a:r>
              <a:rPr lang="en-IN" sz="2000" dirty="0" smtClean="0"/>
              <a:t> Open up the Terminal and type in </a:t>
            </a:r>
            <a:r>
              <a:rPr lang="en-IN" sz="2000" b="1" i="1" dirty="0" smtClean="0"/>
              <a:t>‘</a:t>
            </a:r>
            <a:r>
              <a:rPr lang="en-IN" sz="2000" b="1" i="1" dirty="0" err="1" smtClean="0"/>
              <a:t>adb</a:t>
            </a:r>
            <a:r>
              <a:rPr lang="en-IN" sz="2000" b="1" i="1" dirty="0" smtClean="0"/>
              <a:t> devices’ , </a:t>
            </a:r>
            <a:r>
              <a:rPr lang="en-IN" sz="2000" dirty="0" smtClean="0"/>
              <a:t>and it should show the   android device listed as Device </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8" name="TextBox 7"/>
          <p:cNvSpPr txBox="1"/>
          <p:nvPr/>
        </p:nvSpPr>
        <p:spPr>
          <a:xfrm>
            <a:off x="71406" y="1357298"/>
            <a:ext cx="8643998" cy="1631216"/>
          </a:xfrm>
          <a:prstGeom prst="rect">
            <a:avLst/>
          </a:prstGeom>
          <a:noFill/>
        </p:spPr>
        <p:txBody>
          <a:bodyPr wrap="square" rtlCol="0">
            <a:spAutoFit/>
          </a:bodyPr>
          <a:lstStyle/>
          <a:p>
            <a:pPr>
              <a:buFont typeface="Courier New" pitchFamily="49" charset="0"/>
              <a:buChar char="o"/>
            </a:pPr>
            <a:r>
              <a:rPr lang="en-IN" sz="2000" dirty="0" smtClean="0"/>
              <a:t>  Now we need to install </a:t>
            </a:r>
            <a:r>
              <a:rPr lang="en-IN" sz="2000" i="1" dirty="0" smtClean="0"/>
              <a:t>KingoRoot.apk</a:t>
            </a:r>
            <a:r>
              <a:rPr lang="en-IN" sz="2000" dirty="0" smtClean="0"/>
              <a:t> in the phone to grant Root level Access to the phone for that type in </a:t>
            </a:r>
            <a:r>
              <a:rPr lang="en-IN" sz="2000" b="1" i="1" dirty="0" smtClean="0"/>
              <a:t>‘</a:t>
            </a:r>
            <a:r>
              <a:rPr lang="en-IN" sz="2000" b="1" i="1" dirty="0" err="1" smtClean="0"/>
              <a:t>adb</a:t>
            </a:r>
            <a:r>
              <a:rPr lang="en-IN" sz="2000" b="1" i="1" dirty="0" smtClean="0"/>
              <a:t> –d install KingoRoot.apk’ </a:t>
            </a:r>
            <a:r>
              <a:rPr lang="en-IN" sz="2000" dirty="0" smtClean="0"/>
              <a:t>and hit enter</a:t>
            </a:r>
          </a:p>
          <a:p>
            <a:pPr>
              <a:buFont typeface="Courier New" pitchFamily="49" charset="0"/>
              <a:buChar char="o"/>
            </a:pPr>
            <a:r>
              <a:rPr lang="en-IN" sz="2000" dirty="0" smtClean="0"/>
              <a:t> Also we need to install </a:t>
            </a:r>
            <a:r>
              <a:rPr lang="en-IN" sz="2000" i="1" dirty="0" smtClean="0"/>
              <a:t>Busybox.apk</a:t>
            </a:r>
            <a:r>
              <a:rPr lang="en-IN" sz="2000" dirty="0" smtClean="0"/>
              <a:t> after </a:t>
            </a:r>
            <a:r>
              <a:rPr lang="en-IN" sz="2000" i="1" dirty="0" err="1" smtClean="0"/>
              <a:t>kingoroot</a:t>
            </a:r>
            <a:r>
              <a:rPr lang="en-IN" sz="2000" i="1" dirty="0" smtClean="0"/>
              <a:t> </a:t>
            </a:r>
            <a:r>
              <a:rPr lang="en-IN" sz="2000" dirty="0" smtClean="0"/>
              <a:t>is installed do the same for </a:t>
            </a:r>
            <a:r>
              <a:rPr lang="en-IN" sz="2000" i="1" dirty="0" err="1" smtClean="0"/>
              <a:t>busybox</a:t>
            </a:r>
            <a:r>
              <a:rPr lang="en-IN" sz="2000" i="1" dirty="0" smtClean="0"/>
              <a:t> </a:t>
            </a:r>
            <a:r>
              <a:rPr lang="en-IN" sz="2000" dirty="0" smtClean="0"/>
              <a:t>by typing </a:t>
            </a:r>
            <a:r>
              <a:rPr lang="en-IN" sz="2000" b="1" i="1" dirty="0" smtClean="0"/>
              <a:t>‘</a:t>
            </a:r>
            <a:r>
              <a:rPr lang="en-IN" sz="2000" b="1" i="1" dirty="0" err="1" smtClean="0"/>
              <a:t>adb</a:t>
            </a:r>
            <a:r>
              <a:rPr lang="en-IN" sz="2000" b="1" i="1" dirty="0" smtClean="0"/>
              <a:t> –d install BusyBox.apk’ </a:t>
            </a:r>
            <a:endParaRPr lang="en-IN" sz="2000" dirty="0" smtClean="0"/>
          </a:p>
        </p:txBody>
      </p:sp>
      <p:pic>
        <p:nvPicPr>
          <p:cNvPr id="9" name="Picture 8" descr="kingoroot2.png"/>
          <p:cNvPicPr/>
          <p:nvPr/>
        </p:nvPicPr>
        <p:blipFill>
          <a:blip r:embed="rId2"/>
          <a:srcRect l="24905" t="9546" r="8246" b="52269"/>
          <a:stretch>
            <a:fillRect/>
          </a:stretch>
        </p:blipFill>
        <p:spPr>
          <a:xfrm>
            <a:off x="0" y="3929066"/>
            <a:ext cx="7969802" cy="25003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357158" y="1214422"/>
            <a:ext cx="8501122" cy="923330"/>
          </a:xfrm>
          <a:prstGeom prst="rect">
            <a:avLst/>
          </a:prstGeom>
          <a:noFill/>
        </p:spPr>
        <p:txBody>
          <a:bodyPr wrap="square" rtlCol="0">
            <a:spAutoFit/>
          </a:bodyPr>
          <a:lstStyle/>
          <a:p>
            <a:r>
              <a:rPr lang="en-IN" b="1" dirty="0" smtClean="0"/>
              <a:t>Stuff to do in the phone</a:t>
            </a:r>
            <a:endParaRPr lang="en-IN" dirty="0" smtClean="0"/>
          </a:p>
          <a:p>
            <a:endParaRPr lang="en-IN" dirty="0" smtClean="0"/>
          </a:p>
          <a:p>
            <a:r>
              <a:rPr lang="en-IN" dirty="0" smtClean="0"/>
              <a:t>        press one click Root 	                                      Press install button</a:t>
            </a:r>
            <a:endParaRPr lang="en-US" dirty="0" smtClean="0"/>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pic>
        <p:nvPicPr>
          <p:cNvPr id="7" name="Picture 6" descr="KINGOROOT.png"/>
          <p:cNvPicPr>
            <a:picLocks noChangeAspect="1"/>
          </p:cNvPicPr>
          <p:nvPr/>
        </p:nvPicPr>
        <p:blipFill>
          <a:blip r:embed="rId2" cstate="print"/>
          <a:stretch>
            <a:fillRect/>
          </a:stretch>
        </p:blipFill>
        <p:spPr>
          <a:xfrm>
            <a:off x="942070" y="2143116"/>
            <a:ext cx="2129732" cy="3786190"/>
          </a:xfrm>
          <a:prstGeom prst="rect">
            <a:avLst/>
          </a:prstGeom>
        </p:spPr>
      </p:pic>
      <p:pic>
        <p:nvPicPr>
          <p:cNvPr id="8" name="Picture 7" descr="BUSY1.png"/>
          <p:cNvPicPr>
            <a:picLocks noChangeAspect="1"/>
          </p:cNvPicPr>
          <p:nvPr/>
        </p:nvPicPr>
        <p:blipFill>
          <a:blip r:embed="rId3" cstate="print"/>
          <a:stretch>
            <a:fillRect/>
          </a:stretch>
        </p:blipFill>
        <p:spPr>
          <a:xfrm>
            <a:off x="5500694" y="2143116"/>
            <a:ext cx="2129746" cy="3786214"/>
          </a:xfrm>
          <a:prstGeom prst="rect">
            <a:avLst/>
          </a:prstGeom>
        </p:spPr>
      </p:pic>
      <p:sp>
        <p:nvSpPr>
          <p:cNvPr id="9" name="TextBox 8"/>
          <p:cNvSpPr txBox="1"/>
          <p:nvPr/>
        </p:nvSpPr>
        <p:spPr>
          <a:xfrm>
            <a:off x="571472" y="6000768"/>
            <a:ext cx="7358114" cy="369332"/>
          </a:xfrm>
          <a:prstGeom prst="rect">
            <a:avLst/>
          </a:prstGeom>
          <a:noFill/>
        </p:spPr>
        <p:txBody>
          <a:bodyPr wrap="square" rtlCol="0">
            <a:spAutoFit/>
          </a:bodyPr>
          <a:lstStyle/>
          <a:p>
            <a:r>
              <a:rPr lang="en-IN" dirty="0" smtClean="0"/>
              <a:t>          </a:t>
            </a:r>
            <a:r>
              <a:rPr lang="en-IN" b="1" dirty="0" err="1" smtClean="0"/>
              <a:t>KingoRoot</a:t>
            </a:r>
            <a:r>
              <a:rPr lang="en-IN" b="1" dirty="0" smtClean="0"/>
              <a:t>					</a:t>
            </a:r>
            <a:r>
              <a:rPr lang="en-IN" b="1" dirty="0" err="1" smtClean="0"/>
              <a:t>BusyBox</a:t>
            </a: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8" name="TextBox 7"/>
          <p:cNvSpPr txBox="1"/>
          <p:nvPr/>
        </p:nvSpPr>
        <p:spPr>
          <a:xfrm>
            <a:off x="500002" y="1285860"/>
            <a:ext cx="8643998" cy="1015663"/>
          </a:xfrm>
          <a:prstGeom prst="rect">
            <a:avLst/>
          </a:prstGeom>
          <a:noFill/>
        </p:spPr>
        <p:txBody>
          <a:bodyPr wrap="square" rtlCol="0">
            <a:spAutoFit/>
          </a:bodyPr>
          <a:lstStyle/>
          <a:p>
            <a:pPr>
              <a:buFont typeface="Courier New" pitchFamily="49" charset="0"/>
              <a:buChar char="o"/>
            </a:pPr>
            <a:r>
              <a:rPr lang="en-IN" sz="2000" dirty="0" smtClean="0"/>
              <a:t> To take the shell of the phone type in  </a:t>
            </a:r>
            <a:r>
              <a:rPr lang="en-IN" sz="2000" b="1" i="1" dirty="0" smtClean="0"/>
              <a:t>‘</a:t>
            </a:r>
            <a:r>
              <a:rPr lang="en-IN" sz="2000" b="1" i="1" dirty="0" err="1" smtClean="0"/>
              <a:t>adb</a:t>
            </a:r>
            <a:r>
              <a:rPr lang="en-IN" sz="2000" b="1" i="1" dirty="0" smtClean="0"/>
              <a:t> –d shell’ </a:t>
            </a:r>
            <a:r>
              <a:rPr lang="en-IN" sz="2000" dirty="0" smtClean="0"/>
              <a:t>and hit enter</a:t>
            </a:r>
          </a:p>
          <a:p>
            <a:pPr>
              <a:buFont typeface="Courier New" pitchFamily="49" charset="0"/>
              <a:buChar char="o"/>
            </a:pPr>
            <a:r>
              <a:rPr lang="en-IN" sz="2000" dirty="0" smtClean="0"/>
              <a:t> now to gain </a:t>
            </a:r>
            <a:r>
              <a:rPr lang="en-IN" sz="2000" dirty="0" err="1" smtClean="0"/>
              <a:t>superUser</a:t>
            </a:r>
            <a:r>
              <a:rPr lang="en-IN" sz="2000" dirty="0" smtClean="0"/>
              <a:t>(Root) access type in </a:t>
            </a:r>
            <a:r>
              <a:rPr lang="en-IN" sz="2000" b="1" i="1" dirty="0" smtClean="0"/>
              <a:t>‘</a:t>
            </a:r>
            <a:r>
              <a:rPr lang="en-IN" sz="2000" b="1" i="1" dirty="0" err="1" smtClean="0"/>
              <a:t>su</a:t>
            </a:r>
            <a:r>
              <a:rPr lang="en-IN" sz="2000" b="1" i="1" dirty="0" smtClean="0"/>
              <a:t>’ </a:t>
            </a:r>
            <a:r>
              <a:rPr lang="en-IN" sz="2000" dirty="0" smtClean="0"/>
              <a:t> (Switch user) and hit enter</a:t>
            </a:r>
          </a:p>
        </p:txBody>
      </p:sp>
      <p:pic>
        <p:nvPicPr>
          <p:cNvPr id="7" name="Picture 6" descr="adb shell.png"/>
          <p:cNvPicPr/>
          <p:nvPr/>
        </p:nvPicPr>
        <p:blipFill>
          <a:blip r:embed="rId2"/>
          <a:srcRect l="25753" t="7438" r="24067" b="50411"/>
          <a:stretch>
            <a:fillRect/>
          </a:stretch>
        </p:blipFill>
        <p:spPr>
          <a:xfrm>
            <a:off x="1209619" y="2857496"/>
            <a:ext cx="7934382" cy="364333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8" name="TextBox 7"/>
          <p:cNvSpPr txBox="1"/>
          <p:nvPr/>
        </p:nvSpPr>
        <p:spPr>
          <a:xfrm>
            <a:off x="285720" y="1643050"/>
            <a:ext cx="4857784" cy="1477328"/>
          </a:xfrm>
          <a:prstGeom prst="rect">
            <a:avLst/>
          </a:prstGeom>
          <a:noFill/>
        </p:spPr>
        <p:txBody>
          <a:bodyPr wrap="square" rtlCol="0">
            <a:spAutoFit/>
          </a:bodyPr>
          <a:lstStyle/>
          <a:p>
            <a:pPr>
              <a:buFont typeface="Courier New" pitchFamily="49" charset="0"/>
              <a:buChar char="o"/>
            </a:pPr>
            <a:r>
              <a:rPr lang="en-IN" dirty="0" smtClean="0"/>
              <a:t> To explore the physical partitions type in </a:t>
            </a:r>
            <a:r>
              <a:rPr lang="en-IN" b="1" i="1" dirty="0" smtClean="0"/>
              <a:t>‘cat /proc/partitions’ </a:t>
            </a:r>
            <a:r>
              <a:rPr lang="en-IN" dirty="0" smtClean="0"/>
              <a:t>and hit enter</a:t>
            </a:r>
          </a:p>
          <a:p>
            <a:pPr>
              <a:buFont typeface="Courier New" pitchFamily="49" charset="0"/>
              <a:buChar char="o"/>
            </a:pPr>
            <a:r>
              <a:rPr lang="en-IN" dirty="0" smtClean="0"/>
              <a:t> Hear the one with the last index 0 or none are physical disks. in our case the physical disk is </a:t>
            </a:r>
            <a:r>
              <a:rPr lang="en-IN" b="1" dirty="0" smtClean="0"/>
              <a:t>mmcblk0</a:t>
            </a:r>
          </a:p>
        </p:txBody>
      </p:sp>
      <p:pic>
        <p:nvPicPr>
          <p:cNvPr id="10" name="Picture 9" descr="proc part.png"/>
          <p:cNvPicPr/>
          <p:nvPr/>
        </p:nvPicPr>
        <p:blipFill>
          <a:blip r:embed="rId2"/>
          <a:srcRect l="1665" t="2607" r="63426"/>
          <a:stretch>
            <a:fillRect/>
          </a:stretch>
        </p:blipFill>
        <p:spPr>
          <a:xfrm>
            <a:off x="5642877" y="1214422"/>
            <a:ext cx="3501123" cy="525776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8" name="TextBox 7"/>
          <p:cNvSpPr txBox="1"/>
          <p:nvPr/>
        </p:nvSpPr>
        <p:spPr>
          <a:xfrm>
            <a:off x="285720" y="1643050"/>
            <a:ext cx="8358246" cy="1477328"/>
          </a:xfrm>
          <a:prstGeom prst="rect">
            <a:avLst/>
          </a:prstGeom>
          <a:noFill/>
        </p:spPr>
        <p:txBody>
          <a:bodyPr wrap="square" rtlCol="0">
            <a:spAutoFit/>
          </a:bodyPr>
          <a:lstStyle/>
          <a:p>
            <a:pPr>
              <a:buFont typeface="Courier New" pitchFamily="49" charset="0"/>
              <a:buChar char="o"/>
            </a:pPr>
            <a:r>
              <a:rPr lang="en-IN" dirty="0" smtClean="0"/>
              <a:t> Now we will create a Network Connection between the phone and our workstation to Dump data over it</a:t>
            </a:r>
          </a:p>
          <a:p>
            <a:pPr>
              <a:buFont typeface="Courier New" pitchFamily="49" charset="0"/>
              <a:buChar char="o"/>
            </a:pPr>
            <a:r>
              <a:rPr lang="en-IN" dirty="0" smtClean="0"/>
              <a:t> open a new Terminal window and type in </a:t>
            </a:r>
            <a:r>
              <a:rPr lang="en-IN" b="1" i="1" dirty="0" smtClean="0"/>
              <a:t>‘</a:t>
            </a:r>
            <a:r>
              <a:rPr lang="en-IN" b="1" i="1" dirty="0" err="1" smtClean="0"/>
              <a:t>adb</a:t>
            </a:r>
            <a:r>
              <a:rPr lang="en-IN" b="1" i="1" dirty="0" smtClean="0"/>
              <a:t> forward tcp:8888 </a:t>
            </a:r>
            <a:r>
              <a:rPr lang="en-IN" b="1" i="1" dirty="0" err="1" smtClean="0"/>
              <a:t>tcp:8888</a:t>
            </a:r>
            <a:r>
              <a:rPr lang="en-IN" b="1" i="1" dirty="0" smtClean="0"/>
              <a:t>’ </a:t>
            </a:r>
            <a:r>
              <a:rPr lang="en-IN" dirty="0" smtClean="0"/>
              <a:t> and hit enter, this will simply channel the </a:t>
            </a:r>
            <a:r>
              <a:rPr lang="en-IN" dirty="0" err="1" smtClean="0"/>
              <a:t>adb</a:t>
            </a:r>
            <a:r>
              <a:rPr lang="en-IN" dirty="0" smtClean="0"/>
              <a:t> traffic from </a:t>
            </a:r>
            <a:r>
              <a:rPr lang="en-IN" dirty="0" err="1" smtClean="0"/>
              <a:t>tcp</a:t>
            </a:r>
            <a:r>
              <a:rPr lang="en-IN" dirty="0" smtClean="0"/>
              <a:t> port 8888 to the workstation traffic on port 8888</a:t>
            </a:r>
          </a:p>
        </p:txBody>
      </p:sp>
      <p:pic>
        <p:nvPicPr>
          <p:cNvPr id="7" name="Picture 6" descr="peng.png"/>
          <p:cNvPicPr>
            <a:picLocks noChangeAspect="1"/>
          </p:cNvPicPr>
          <p:nvPr/>
        </p:nvPicPr>
        <p:blipFill>
          <a:blip r:embed="rId2"/>
          <a:stretch>
            <a:fillRect/>
          </a:stretch>
        </p:blipFill>
        <p:spPr>
          <a:xfrm rot="442796">
            <a:off x="770393" y="2536183"/>
            <a:ext cx="7615094" cy="4245415"/>
          </a:xfrm>
          <a:prstGeom prst="rect">
            <a:avLst/>
          </a:prstGeom>
        </p:spPr>
      </p:pic>
      <p:sp>
        <p:nvSpPr>
          <p:cNvPr id="9" name="Rectangle 8"/>
          <p:cNvSpPr/>
          <p:nvPr/>
        </p:nvSpPr>
        <p:spPr>
          <a:xfrm>
            <a:off x="2714612" y="4214818"/>
            <a:ext cx="3736216" cy="1323439"/>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Port</a:t>
            </a:r>
          </a:p>
          <a:p>
            <a:pPr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Forwarding</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6" name="TextBox 5"/>
          <p:cNvSpPr txBox="1"/>
          <p:nvPr/>
        </p:nvSpPr>
        <p:spPr>
          <a:xfrm>
            <a:off x="285720" y="1714488"/>
            <a:ext cx="8358246" cy="1477328"/>
          </a:xfrm>
          <a:prstGeom prst="rect">
            <a:avLst/>
          </a:prstGeom>
          <a:noFill/>
        </p:spPr>
        <p:txBody>
          <a:bodyPr wrap="square" rtlCol="0">
            <a:spAutoFit/>
          </a:bodyPr>
          <a:lstStyle/>
          <a:p>
            <a:pPr>
              <a:buFont typeface="Courier New" pitchFamily="49" charset="0"/>
              <a:buChar char="o"/>
            </a:pPr>
            <a:r>
              <a:rPr lang="en-IN" dirty="0" smtClean="0"/>
              <a:t> on the terminal with the phone shell on type </a:t>
            </a:r>
            <a:r>
              <a:rPr lang="en-IN" b="1" i="1" dirty="0" smtClean="0"/>
              <a:t>‘</a:t>
            </a:r>
            <a:r>
              <a:rPr lang="en-IN" b="1" i="1" dirty="0" err="1" smtClean="0"/>
              <a:t>dd</a:t>
            </a:r>
            <a:r>
              <a:rPr lang="en-IN" b="1" i="1" dirty="0" smtClean="0"/>
              <a:t> if=/dev/block/mmcblk0 | </a:t>
            </a:r>
            <a:r>
              <a:rPr lang="en-IN" b="1" i="1" dirty="0" err="1" smtClean="0"/>
              <a:t>busybox</a:t>
            </a:r>
            <a:r>
              <a:rPr lang="en-IN" b="1" i="1" dirty="0" smtClean="0"/>
              <a:t> </a:t>
            </a:r>
            <a:r>
              <a:rPr lang="en-IN" b="1" i="1" dirty="0" err="1" smtClean="0"/>
              <a:t>nc</a:t>
            </a:r>
            <a:r>
              <a:rPr lang="en-IN" b="1" i="1" dirty="0" smtClean="0"/>
              <a:t> –l –p 8888’ </a:t>
            </a:r>
            <a:r>
              <a:rPr lang="en-IN" dirty="0" smtClean="0"/>
              <a:t>this will use </a:t>
            </a:r>
            <a:r>
              <a:rPr lang="en-IN" dirty="0" err="1" smtClean="0"/>
              <a:t>dd</a:t>
            </a:r>
            <a:r>
              <a:rPr lang="en-IN" dirty="0" smtClean="0"/>
              <a:t>(a </a:t>
            </a:r>
            <a:r>
              <a:rPr lang="en-IN" dirty="0" err="1" smtClean="0"/>
              <a:t>commandline</a:t>
            </a:r>
            <a:r>
              <a:rPr lang="en-IN" dirty="0" smtClean="0"/>
              <a:t> disk imaging tool) to create a </a:t>
            </a:r>
            <a:r>
              <a:rPr lang="en-IN" b="1" dirty="0" smtClean="0"/>
              <a:t>.</a:t>
            </a:r>
            <a:r>
              <a:rPr lang="en-IN" b="1" dirty="0" err="1" smtClean="0"/>
              <a:t>dd</a:t>
            </a:r>
            <a:r>
              <a:rPr lang="en-IN" b="1" dirty="0" smtClean="0"/>
              <a:t> (raw format) </a:t>
            </a:r>
            <a:r>
              <a:rPr lang="en-IN" dirty="0" smtClean="0"/>
              <a:t>image of the physical partition of the phone and pipes that to </a:t>
            </a:r>
            <a:r>
              <a:rPr lang="en-IN" dirty="0" err="1" smtClean="0"/>
              <a:t>busybox</a:t>
            </a:r>
            <a:r>
              <a:rPr lang="en-IN" dirty="0" smtClean="0"/>
              <a:t> which uses </a:t>
            </a:r>
            <a:r>
              <a:rPr lang="en-IN" dirty="0" err="1" smtClean="0"/>
              <a:t>netcat</a:t>
            </a:r>
            <a:r>
              <a:rPr lang="en-IN" dirty="0" smtClean="0"/>
              <a:t> to send that traffic to the workstation on port 8888</a:t>
            </a:r>
            <a:endParaRPr lang="en-IN" b="1" dirty="0" smtClean="0"/>
          </a:p>
        </p:txBody>
      </p:sp>
      <p:pic>
        <p:nvPicPr>
          <p:cNvPr id="7" name="Picture 6" descr="dat transfer.png"/>
          <p:cNvPicPr/>
          <p:nvPr/>
        </p:nvPicPr>
        <p:blipFill>
          <a:blip r:embed="rId2"/>
          <a:srcRect l="1991" t="4712" r="35850" b="73722"/>
          <a:stretch>
            <a:fillRect/>
          </a:stretch>
        </p:blipFill>
        <p:spPr>
          <a:xfrm>
            <a:off x="0" y="4643446"/>
            <a:ext cx="9152994" cy="17859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5" name="TextBox 4"/>
          <p:cNvSpPr txBox="1"/>
          <p:nvPr/>
        </p:nvSpPr>
        <p:spPr>
          <a:xfrm>
            <a:off x="285720" y="742874"/>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NC</a:t>
            </a:r>
            <a:endParaRPr lang="en-US" b="1" dirty="0"/>
          </a:p>
        </p:txBody>
      </p:sp>
      <p:sp>
        <p:nvSpPr>
          <p:cNvPr id="6" name="TextBox 5"/>
          <p:cNvSpPr txBox="1"/>
          <p:nvPr/>
        </p:nvSpPr>
        <p:spPr>
          <a:xfrm>
            <a:off x="285720" y="1714488"/>
            <a:ext cx="8358246" cy="923330"/>
          </a:xfrm>
          <a:prstGeom prst="rect">
            <a:avLst/>
          </a:prstGeom>
          <a:noFill/>
        </p:spPr>
        <p:txBody>
          <a:bodyPr wrap="square" rtlCol="0">
            <a:spAutoFit/>
          </a:bodyPr>
          <a:lstStyle/>
          <a:p>
            <a:pPr>
              <a:buFont typeface="Courier New" pitchFamily="49" charset="0"/>
              <a:buChar char="o"/>
            </a:pPr>
            <a:r>
              <a:rPr lang="en-IN" dirty="0" smtClean="0"/>
              <a:t> on the terminal with your system shell type in </a:t>
            </a:r>
            <a:r>
              <a:rPr lang="en-IN" b="1" i="1" dirty="0" smtClean="0"/>
              <a:t>‘</a:t>
            </a:r>
            <a:r>
              <a:rPr lang="en-IN" b="1" i="1" dirty="0" err="1" smtClean="0"/>
              <a:t>nc</a:t>
            </a:r>
            <a:r>
              <a:rPr lang="en-IN" b="1" i="1" dirty="0" smtClean="0"/>
              <a:t> 127.0.0.1 8888 &gt; phone.dd’ </a:t>
            </a:r>
            <a:r>
              <a:rPr lang="en-IN" dirty="0" smtClean="0"/>
              <a:t>this will use </a:t>
            </a:r>
            <a:r>
              <a:rPr lang="en-IN" dirty="0" err="1" smtClean="0"/>
              <a:t>netcat</a:t>
            </a:r>
            <a:r>
              <a:rPr lang="en-IN" dirty="0" smtClean="0"/>
              <a:t> to listen on port 8888 on the loopback address and generates a output file with a .</a:t>
            </a:r>
            <a:r>
              <a:rPr lang="en-IN" dirty="0" err="1" smtClean="0"/>
              <a:t>dd</a:t>
            </a:r>
            <a:r>
              <a:rPr lang="en-IN" dirty="0" smtClean="0"/>
              <a:t> extension</a:t>
            </a:r>
            <a:endParaRPr lang="en-IN" b="1" dirty="0" smtClean="0"/>
          </a:p>
        </p:txBody>
      </p:sp>
      <p:pic>
        <p:nvPicPr>
          <p:cNvPr id="8" name="Picture 7" descr="dat transfer.png"/>
          <p:cNvPicPr/>
          <p:nvPr/>
        </p:nvPicPr>
        <p:blipFill>
          <a:blip r:embed="rId2"/>
          <a:srcRect l="1486" t="46602" r="33020" b="24121"/>
          <a:stretch>
            <a:fillRect/>
          </a:stretch>
        </p:blipFill>
        <p:spPr>
          <a:xfrm>
            <a:off x="-32" y="4143380"/>
            <a:ext cx="9144032" cy="229883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370080" y="226080"/>
            <a:ext cx="8387640" cy="312840"/>
          </a:xfrm>
          <a:prstGeom prst="rect">
            <a:avLst/>
          </a:prstGeom>
          <a:noFill/>
          <a:ln>
            <a:noFill/>
          </a:ln>
        </p:spPr>
        <p:txBody>
          <a:bodyPr lIns="0" tIns="0" rIns="0" bIns="0" anchor="ctr"/>
          <a:lstStyle/>
          <a:p>
            <a:r>
              <a:rPr lang="en-US" sz="2200" b="1" strike="noStrike" spc="-1" dirty="0" smtClean="0">
                <a:solidFill>
                  <a:srgbClr val="000000"/>
                </a:solidFill>
                <a:uFill>
                  <a:solidFill>
                    <a:srgbClr val="FFFFFF"/>
                  </a:solidFill>
                </a:uFill>
                <a:latin typeface="Arial"/>
              </a:rPr>
              <a:t>Introduction</a:t>
            </a:r>
            <a:endParaRPr lang="en-US" sz="2200" b="0" strike="noStrike" spc="-1" dirty="0">
              <a:solidFill>
                <a:srgbClr val="000000"/>
              </a:solidFill>
              <a:uFill>
                <a:solidFill>
                  <a:srgbClr val="FFFFFF"/>
                </a:solidFill>
              </a:uFill>
              <a:latin typeface="Arial"/>
            </a:endParaRPr>
          </a:p>
        </p:txBody>
      </p:sp>
      <p:sp>
        <p:nvSpPr>
          <p:cNvPr id="47" name="TextShape 2"/>
          <p:cNvSpPr txBox="1"/>
          <p:nvPr/>
        </p:nvSpPr>
        <p:spPr>
          <a:xfrm>
            <a:off x="8047080" y="6529680"/>
            <a:ext cx="791640" cy="251640"/>
          </a:xfrm>
          <a:prstGeom prst="rect">
            <a:avLst/>
          </a:prstGeom>
          <a:noFill/>
          <a:ln>
            <a:noFill/>
          </a:ln>
        </p:spPr>
        <p:txBody>
          <a:bodyPr lIns="0" tIns="0" rIns="0" bIns="0" anchor="ctr"/>
          <a:lstStyle/>
          <a:p>
            <a:pPr algn="r">
              <a:lnSpc>
                <a:spcPct val="100000"/>
              </a:lnSpc>
            </a:pPr>
            <a:fld id="{EBA8BBC3-4E38-4837-BD2D-8D19B84922DF}" type="slidenum">
              <a:rPr lang="en-IN" sz="1400" b="0" strike="noStrike" spc="-1">
                <a:solidFill>
                  <a:srgbClr val="000000"/>
                </a:solidFill>
                <a:uFill>
                  <a:solidFill>
                    <a:srgbClr val="FFFFFF"/>
                  </a:solidFill>
                </a:uFill>
                <a:latin typeface="Arial"/>
              </a:rPr>
              <a:pPr algn="r">
                <a:lnSpc>
                  <a:spcPct val="100000"/>
                </a:lnSpc>
              </a:pPr>
              <a:t>2</a:t>
            </a:fld>
            <a:endParaRPr lang="en-IN" sz="1400" b="0" strike="noStrike" spc="-1">
              <a:solidFill>
                <a:srgbClr val="000000"/>
              </a:solidFill>
              <a:uFill>
                <a:solidFill>
                  <a:srgbClr val="FFFFFF"/>
                </a:solidFill>
              </a:uFill>
              <a:latin typeface="Times New Roman"/>
            </a:endParaRPr>
          </a:p>
        </p:txBody>
      </p:sp>
      <p:sp>
        <p:nvSpPr>
          <p:cNvPr id="48" name="TextShape 3"/>
          <p:cNvSpPr txBox="1"/>
          <p:nvPr/>
        </p:nvSpPr>
        <p:spPr>
          <a:xfrm>
            <a:off x="216000" y="864000"/>
            <a:ext cx="8784000" cy="1707744"/>
          </a:xfrm>
          <a:prstGeom prst="rect">
            <a:avLst/>
          </a:prstGeom>
          <a:noFill/>
          <a:ln>
            <a:noFill/>
          </a:ln>
        </p:spPr>
        <p:txBody>
          <a:bodyPr lIns="90000" tIns="45000" rIns="90000" bIns="45000"/>
          <a:lstStyle/>
          <a:p>
            <a:pPr algn="ctr"/>
            <a:r>
              <a:rPr lang="en-US" i="1" dirty="0" smtClean="0">
                <a:latin typeface="Courier New" pitchFamily="49" charset="0"/>
                <a:cs typeface="Courier New" pitchFamily="49" charset="0"/>
              </a:rPr>
              <a:t>“ With </a:t>
            </a:r>
            <a:r>
              <a:rPr lang="en-US" i="1" dirty="0">
                <a:latin typeface="Courier New" pitchFamily="49" charset="0"/>
                <a:cs typeface="Courier New" pitchFamily="49" charset="0"/>
              </a:rPr>
              <a:t>the advent of technology, the information that Mobile phones handles for users has grown </a:t>
            </a:r>
            <a:r>
              <a:rPr lang="en-US" i="1" dirty="0" smtClean="0">
                <a:latin typeface="Courier New" pitchFamily="49" charset="0"/>
                <a:cs typeface="Courier New" pitchFamily="49" charset="0"/>
              </a:rPr>
              <a:t>multifold; </a:t>
            </a:r>
            <a:r>
              <a:rPr lang="en-US" i="1" dirty="0">
                <a:latin typeface="Courier New" pitchFamily="49" charset="0"/>
                <a:cs typeface="Courier New" pitchFamily="49" charset="0"/>
              </a:rPr>
              <a:t>they are not used just for calling purposes but rather play the role of digital assistant by managing emails, maintaining daily schedules, navigating the routes, they have become indispensible source of valuable </a:t>
            </a:r>
            <a:r>
              <a:rPr lang="en-US" i="1" dirty="0" smtClean="0">
                <a:latin typeface="Courier New" pitchFamily="49" charset="0"/>
                <a:cs typeface="Courier New" pitchFamily="49" charset="0"/>
              </a:rPr>
              <a:t>data “</a:t>
            </a:r>
            <a:endParaRPr lang="en-IN" sz="1800" b="0" i="1" strike="noStrike" spc="-1" dirty="0">
              <a:solidFill>
                <a:srgbClr val="000000"/>
              </a:solidFill>
              <a:uFill>
                <a:solidFill>
                  <a:srgbClr val="FFFFFF"/>
                </a:solidFill>
              </a:uFill>
              <a:latin typeface="Courier New" pitchFamily="49" charset="0"/>
              <a:cs typeface="Courier New" pitchFamily="49" charset="0"/>
            </a:endParaRPr>
          </a:p>
        </p:txBody>
      </p:sp>
      <p:pic>
        <p:nvPicPr>
          <p:cNvPr id="19458" name="Picture 2" descr="Image result for why Mobile Phone Forensics"/>
          <p:cNvPicPr>
            <a:picLocks noChangeAspect="1" noChangeArrowheads="1"/>
          </p:cNvPicPr>
          <p:nvPr/>
        </p:nvPicPr>
        <p:blipFill>
          <a:blip r:embed="rId2"/>
          <a:srcRect/>
          <a:stretch>
            <a:fillRect/>
          </a:stretch>
        </p:blipFill>
        <p:spPr bwMode="auto">
          <a:xfrm>
            <a:off x="1428728" y="2714620"/>
            <a:ext cx="6215106" cy="3491760"/>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pic>
        <p:nvPicPr>
          <p:cNvPr id="7" name="Picture 6" descr="1_hY5-eqbJ30H16TEO3uHWeQ.png"/>
          <p:cNvPicPr>
            <a:picLocks noChangeAspect="1"/>
          </p:cNvPicPr>
          <p:nvPr/>
        </p:nvPicPr>
        <p:blipFill>
          <a:blip r:embed="rId2"/>
          <a:stretch>
            <a:fillRect/>
          </a:stretch>
        </p:blipFill>
        <p:spPr>
          <a:xfrm>
            <a:off x="2000232" y="1000108"/>
            <a:ext cx="5929354" cy="548077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214282" y="1226280"/>
            <a:ext cx="4714908" cy="1631216"/>
          </a:xfrm>
          <a:prstGeom prst="rect">
            <a:avLst/>
          </a:prstGeom>
          <a:noFill/>
        </p:spPr>
        <p:txBody>
          <a:bodyPr wrap="square" rtlCol="0">
            <a:spAutoFit/>
          </a:bodyPr>
          <a:lstStyle/>
          <a:p>
            <a:r>
              <a:rPr lang="en-IN" sz="2000" dirty="0" smtClean="0"/>
              <a:t>In order to mount and interpret the .</a:t>
            </a:r>
            <a:r>
              <a:rPr lang="en-IN" sz="2000" dirty="0" err="1" smtClean="0"/>
              <a:t>dd</a:t>
            </a:r>
            <a:r>
              <a:rPr lang="en-IN" sz="2000" dirty="0" smtClean="0"/>
              <a:t> image file we will use a hex editor which can interpret File Systems and carve out file hierarchy in our case we will use </a:t>
            </a:r>
            <a:r>
              <a:rPr lang="en-IN" sz="2000" b="1" dirty="0" err="1" smtClean="0"/>
              <a:t>AccessData</a:t>
            </a:r>
            <a:r>
              <a:rPr lang="en-IN" sz="2000" b="1" dirty="0" smtClean="0"/>
              <a:t> FTK Imager. </a:t>
            </a:r>
            <a:endParaRPr lang="en-US" dirty="0"/>
          </a:p>
        </p:txBody>
      </p:sp>
      <p:sp>
        <p:nvSpPr>
          <p:cNvPr id="9" name="TextBox 8"/>
          <p:cNvSpPr txBox="1"/>
          <p:nvPr/>
        </p:nvSpPr>
        <p:spPr>
          <a:xfrm>
            <a:off x="214282" y="4143380"/>
            <a:ext cx="8643998" cy="1631216"/>
          </a:xfrm>
          <a:prstGeom prst="rect">
            <a:avLst/>
          </a:prstGeom>
          <a:noFill/>
        </p:spPr>
        <p:txBody>
          <a:bodyPr wrap="square" rtlCol="0">
            <a:spAutoFit/>
          </a:bodyPr>
          <a:lstStyle/>
          <a:p>
            <a:r>
              <a:rPr lang="en-IN" sz="2000" dirty="0" smtClean="0"/>
              <a:t>FTK will let us : </a:t>
            </a:r>
          </a:p>
          <a:p>
            <a:endParaRPr lang="en-US" sz="2000" dirty="0" smtClean="0"/>
          </a:p>
          <a:p>
            <a:pPr>
              <a:buFont typeface="Courier New" pitchFamily="49" charset="0"/>
              <a:buChar char="o"/>
            </a:pPr>
            <a:r>
              <a:rPr lang="en-US" sz="2000" dirty="0" smtClean="0"/>
              <a:t> Mount &amp; Interpret image file</a:t>
            </a:r>
          </a:p>
          <a:p>
            <a:pPr>
              <a:buFont typeface="Courier New" pitchFamily="49" charset="0"/>
              <a:buChar char="o"/>
            </a:pPr>
            <a:r>
              <a:rPr lang="en-US" sz="2000" dirty="0" smtClean="0"/>
              <a:t> Go through the hierarchy to explore folders and collect artifacts manually</a:t>
            </a:r>
          </a:p>
          <a:p>
            <a:pPr>
              <a:buFont typeface="Courier New" pitchFamily="49" charset="0"/>
              <a:buChar char="o"/>
            </a:pPr>
            <a:r>
              <a:rPr lang="en-US" sz="2000" dirty="0" smtClean="0"/>
              <a:t> Search based on file signatures(header)</a:t>
            </a:r>
            <a:endParaRPr lang="en-IN" sz="2000" dirty="0" smtClean="0"/>
          </a:p>
        </p:txBody>
      </p:sp>
      <p:pic>
        <p:nvPicPr>
          <p:cNvPr id="6" name="Picture 5" descr="FTK.jpg"/>
          <p:cNvPicPr>
            <a:picLocks noChangeAspect="1"/>
          </p:cNvPicPr>
          <p:nvPr/>
        </p:nvPicPr>
        <p:blipFill>
          <a:blip r:embed="rId2"/>
          <a:srcRect l="19623" t="13170" r="7053" b="16518"/>
          <a:stretch>
            <a:fillRect/>
          </a:stretch>
        </p:blipFill>
        <p:spPr>
          <a:xfrm>
            <a:off x="5786446" y="3143248"/>
            <a:ext cx="2643206" cy="1585924"/>
          </a:xfrm>
          <a:prstGeom prst="rect">
            <a:avLst/>
          </a:prstGeom>
        </p:spPr>
      </p:pic>
      <p:pic>
        <p:nvPicPr>
          <p:cNvPr id="8" name="Picture 7" descr="accessdata_10033439.jpg"/>
          <p:cNvPicPr>
            <a:picLocks noChangeAspect="1"/>
          </p:cNvPicPr>
          <p:nvPr/>
        </p:nvPicPr>
        <p:blipFill>
          <a:blip r:embed="rId3" cstate="print"/>
          <a:srcRect l="6250" t="8333" r="7031"/>
          <a:stretch>
            <a:fillRect/>
          </a:stretch>
        </p:blipFill>
        <p:spPr>
          <a:xfrm>
            <a:off x="5500694" y="1000108"/>
            <a:ext cx="3147032" cy="187120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285720" y="928670"/>
            <a:ext cx="8643998" cy="369332"/>
          </a:xfrm>
          <a:prstGeom prst="rect">
            <a:avLst/>
          </a:prstGeom>
          <a:noFill/>
        </p:spPr>
        <p:txBody>
          <a:bodyPr wrap="square" rtlCol="0">
            <a:spAutoFit/>
          </a:bodyPr>
          <a:lstStyle/>
          <a:p>
            <a:r>
              <a:rPr lang="en-IN" dirty="0" smtClean="0"/>
              <a:t>In FTK open menu we can see the option of opening all format disk image files</a:t>
            </a:r>
            <a:endParaRPr lang="en-US" dirty="0"/>
          </a:p>
        </p:txBody>
      </p:sp>
      <p:pic>
        <p:nvPicPr>
          <p:cNvPr id="8" name="Picture 7" descr="ftk1.jpg"/>
          <p:cNvPicPr>
            <a:picLocks noChangeAspect="1"/>
          </p:cNvPicPr>
          <p:nvPr/>
        </p:nvPicPr>
        <p:blipFill>
          <a:blip r:embed="rId2"/>
          <a:stretch>
            <a:fillRect/>
          </a:stretch>
        </p:blipFill>
        <p:spPr>
          <a:xfrm>
            <a:off x="0" y="1606157"/>
            <a:ext cx="9144000" cy="48672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285720" y="928670"/>
            <a:ext cx="8643998" cy="369332"/>
          </a:xfrm>
          <a:prstGeom prst="rect">
            <a:avLst/>
          </a:prstGeom>
          <a:noFill/>
        </p:spPr>
        <p:txBody>
          <a:bodyPr wrap="square" rtlCol="0">
            <a:spAutoFit/>
          </a:bodyPr>
          <a:lstStyle/>
          <a:p>
            <a:r>
              <a:rPr lang="en-IN" dirty="0" smtClean="0"/>
              <a:t>Once the disk image file is opened you can easily go through </a:t>
            </a:r>
            <a:r>
              <a:rPr lang="en-US" dirty="0" smtClean="0"/>
              <a:t>Directories </a:t>
            </a:r>
            <a:r>
              <a:rPr lang="en-IN" dirty="0" smtClean="0"/>
              <a:t>to explore</a:t>
            </a:r>
            <a:endParaRPr lang="en-US" dirty="0"/>
          </a:p>
        </p:txBody>
      </p:sp>
      <p:pic>
        <p:nvPicPr>
          <p:cNvPr id="6" name="Picture 5" descr="ftk2.jpg"/>
          <p:cNvPicPr>
            <a:picLocks noChangeAspect="1"/>
          </p:cNvPicPr>
          <p:nvPr/>
        </p:nvPicPr>
        <p:blipFill>
          <a:blip r:embed="rId2"/>
          <a:stretch>
            <a:fillRect/>
          </a:stretch>
        </p:blipFill>
        <p:spPr>
          <a:xfrm>
            <a:off x="0" y="1647846"/>
            <a:ext cx="9144000" cy="485298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8858312" cy="461665"/>
          </a:xfrm>
          <a:prstGeom prst="rect">
            <a:avLst/>
          </a:prstGeom>
          <a:noFill/>
        </p:spPr>
        <p:txBody>
          <a:bodyPr wrap="square" rtlCol="0">
            <a:spAutoFit/>
          </a:bodyPr>
          <a:lstStyle/>
          <a:p>
            <a:pPr algn="ctr"/>
            <a:r>
              <a:rPr lang="en-US" sz="2400" dirty="0" smtClean="0"/>
              <a:t>In what form does Android keep its Data ??</a:t>
            </a:r>
            <a:endParaRPr lang="en-US" sz="2400" dirty="0"/>
          </a:p>
        </p:txBody>
      </p:sp>
      <p:sp>
        <p:nvSpPr>
          <p:cNvPr id="8" name="TextBox 7"/>
          <p:cNvSpPr txBox="1"/>
          <p:nvPr/>
        </p:nvSpPr>
        <p:spPr>
          <a:xfrm>
            <a:off x="142844" y="1643050"/>
            <a:ext cx="4714908" cy="1600438"/>
          </a:xfrm>
          <a:prstGeom prst="rect">
            <a:avLst/>
          </a:prstGeom>
          <a:noFill/>
        </p:spPr>
        <p:txBody>
          <a:bodyPr wrap="square" rtlCol="0">
            <a:spAutoFit/>
          </a:bodyPr>
          <a:lstStyle/>
          <a:p>
            <a:r>
              <a:rPr lang="en-US" sz="1400" dirty="0" smtClean="0"/>
              <a:t>There are 2 basic models to store data :  </a:t>
            </a:r>
          </a:p>
          <a:p>
            <a:endParaRPr lang="en-US" sz="1400" dirty="0" smtClean="0"/>
          </a:p>
          <a:p>
            <a:pPr>
              <a:buFont typeface="Arial" pitchFamily="34" charset="0"/>
              <a:buChar char="•"/>
            </a:pPr>
            <a:r>
              <a:rPr lang="en-US" sz="1400" dirty="0" smtClean="0"/>
              <a:t> On the Device in the form of database files (</a:t>
            </a:r>
            <a:r>
              <a:rPr lang="en-US" sz="1400" b="1" dirty="0" smtClean="0"/>
              <a:t>.db</a:t>
            </a:r>
            <a:r>
              <a:rPr lang="en-US" sz="1400" dirty="0" smtClean="0"/>
              <a:t>) ex: </a:t>
            </a:r>
            <a:r>
              <a:rPr lang="en-US" sz="1400" dirty="0" err="1" smtClean="0"/>
              <a:t>Whatsapp</a:t>
            </a:r>
            <a:endParaRPr lang="en-US" sz="1400" dirty="0" smtClean="0"/>
          </a:p>
          <a:p>
            <a:endParaRPr lang="en-US" sz="1400" dirty="0" smtClean="0"/>
          </a:p>
          <a:p>
            <a:pPr>
              <a:buFont typeface="Arial" pitchFamily="34" charset="0"/>
              <a:buChar char="•"/>
            </a:pPr>
            <a:r>
              <a:rPr lang="en-US" sz="1400" dirty="0" smtClean="0"/>
              <a:t> On the cloud by accessing  the desired web service ex: </a:t>
            </a:r>
            <a:r>
              <a:rPr lang="en-US" sz="1400" dirty="0" err="1" smtClean="0"/>
              <a:t>facebook</a:t>
            </a:r>
            <a:endParaRPr lang="en-US" sz="1400" dirty="0"/>
          </a:p>
        </p:txBody>
      </p:sp>
      <p:pic>
        <p:nvPicPr>
          <p:cNvPr id="13" name="Picture 12" descr="download.jpg"/>
          <p:cNvPicPr>
            <a:picLocks noChangeAspect="1"/>
          </p:cNvPicPr>
          <p:nvPr/>
        </p:nvPicPr>
        <p:blipFill>
          <a:blip r:embed="rId2"/>
          <a:stretch>
            <a:fillRect/>
          </a:stretch>
        </p:blipFill>
        <p:spPr>
          <a:xfrm>
            <a:off x="357158" y="4143380"/>
            <a:ext cx="2743200" cy="1666875"/>
          </a:xfrm>
          <a:prstGeom prst="rect">
            <a:avLst/>
          </a:prstGeom>
        </p:spPr>
      </p:pic>
      <p:grpSp>
        <p:nvGrpSpPr>
          <p:cNvPr id="24" name="Group 23"/>
          <p:cNvGrpSpPr/>
          <p:nvPr/>
        </p:nvGrpSpPr>
        <p:grpSpPr>
          <a:xfrm>
            <a:off x="3643306" y="1500174"/>
            <a:ext cx="5295205" cy="4714908"/>
            <a:chOff x="3643306" y="1500174"/>
            <a:chExt cx="5295205" cy="4714908"/>
          </a:xfrm>
        </p:grpSpPr>
        <p:pic>
          <p:nvPicPr>
            <p:cNvPr id="14" name="Picture 13" descr="1_KnYBBZIDDeg4zVDDEcLw2A.png"/>
            <p:cNvPicPr>
              <a:picLocks noChangeAspect="1"/>
            </p:cNvPicPr>
            <p:nvPr/>
          </p:nvPicPr>
          <p:blipFill>
            <a:blip r:embed="rId3"/>
            <a:srcRect l="8421" t="4211" r="14736" b="4561"/>
            <a:stretch>
              <a:fillRect/>
            </a:stretch>
          </p:blipFill>
          <p:spPr>
            <a:xfrm>
              <a:off x="3643306" y="1500174"/>
              <a:ext cx="5295205" cy="4714908"/>
            </a:xfrm>
            <a:prstGeom prst="rect">
              <a:avLst/>
            </a:prstGeom>
          </p:spPr>
        </p:pic>
        <p:sp>
          <p:nvSpPr>
            <p:cNvPr id="7" name="Rounded Rectangle 6"/>
            <p:cNvSpPr/>
            <p:nvPr/>
          </p:nvSpPr>
          <p:spPr>
            <a:xfrm>
              <a:off x="3643306" y="4500570"/>
              <a:ext cx="1928826" cy="857256"/>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endParaRPr lang="en-US" dirty="0"/>
            </a:p>
          </p:txBody>
        </p:sp>
        <p:sp>
          <p:nvSpPr>
            <p:cNvPr id="9" name="Rounded Rectangle 8"/>
            <p:cNvSpPr/>
            <p:nvPr/>
          </p:nvSpPr>
          <p:spPr>
            <a:xfrm>
              <a:off x="6715140" y="4500570"/>
              <a:ext cx="2214578" cy="857256"/>
            </a:xfrm>
            <a:prstGeom prst="round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10" name="Rectangle 9"/>
            <p:cNvSpPr/>
            <p:nvPr/>
          </p:nvSpPr>
          <p:spPr>
            <a:xfrm>
              <a:off x="5143504" y="2428868"/>
              <a:ext cx="250033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0" idx="0"/>
              <a:endCxn id="10" idx="2"/>
            </p:cNvCxnSpPr>
            <p:nvPr/>
          </p:nvCxnSpPr>
          <p:spPr>
            <a:xfrm rot="16200000" flipH="1">
              <a:off x="5929322" y="2893215"/>
              <a:ext cx="928694" cy="1588"/>
            </a:xfrm>
            <a:prstGeom prst="line">
              <a:avLst/>
            </a:prstGeom>
            <a:ln w="19050"/>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8858312" cy="461665"/>
          </a:xfrm>
          <a:prstGeom prst="rect">
            <a:avLst/>
          </a:prstGeom>
          <a:noFill/>
        </p:spPr>
        <p:txBody>
          <a:bodyPr wrap="square" rtlCol="0">
            <a:spAutoFit/>
          </a:bodyPr>
          <a:lstStyle/>
          <a:p>
            <a:pPr algn="ctr"/>
            <a:r>
              <a:rPr lang="en-IN" sz="2400" dirty="0" smtClean="0"/>
              <a:t>What is </a:t>
            </a:r>
            <a:r>
              <a:rPr lang="en-GB" sz="2400" dirty="0" err="1" smtClean="0"/>
              <a:t>SQLite</a:t>
            </a:r>
            <a:r>
              <a:rPr lang="en-GB" sz="2400" dirty="0" smtClean="0"/>
              <a:t> </a:t>
            </a:r>
            <a:r>
              <a:rPr lang="en-IN" sz="2400" dirty="0" smtClean="0"/>
              <a:t>??</a:t>
            </a:r>
            <a:endParaRPr lang="en-US" sz="2400" dirty="0"/>
          </a:p>
        </p:txBody>
      </p:sp>
      <p:pic>
        <p:nvPicPr>
          <p:cNvPr id="6" name="Picture 5" descr="1280px-SQLite370.svg.png"/>
          <p:cNvPicPr>
            <a:picLocks noChangeAspect="1"/>
          </p:cNvPicPr>
          <p:nvPr/>
        </p:nvPicPr>
        <p:blipFill>
          <a:blip r:embed="rId2"/>
          <a:stretch>
            <a:fillRect/>
          </a:stretch>
        </p:blipFill>
        <p:spPr>
          <a:xfrm>
            <a:off x="214282" y="1500174"/>
            <a:ext cx="4074087" cy="1928826"/>
          </a:xfrm>
          <a:prstGeom prst="rect">
            <a:avLst/>
          </a:prstGeom>
        </p:spPr>
      </p:pic>
      <p:sp>
        <p:nvSpPr>
          <p:cNvPr id="8" name="TextBox 7"/>
          <p:cNvSpPr txBox="1"/>
          <p:nvPr/>
        </p:nvSpPr>
        <p:spPr>
          <a:xfrm>
            <a:off x="4572000" y="1500174"/>
            <a:ext cx="4286248" cy="1815882"/>
          </a:xfrm>
          <a:prstGeom prst="rect">
            <a:avLst/>
          </a:prstGeom>
          <a:noFill/>
        </p:spPr>
        <p:txBody>
          <a:bodyPr wrap="square" rtlCol="0">
            <a:spAutoFit/>
          </a:bodyPr>
          <a:lstStyle/>
          <a:p>
            <a:pPr>
              <a:buFont typeface="Arial" pitchFamily="34" charset="0"/>
              <a:buChar char="•"/>
            </a:pPr>
            <a:r>
              <a:rPr lang="en-GB" sz="1400" dirty="0" smtClean="0"/>
              <a:t> </a:t>
            </a:r>
            <a:r>
              <a:rPr lang="en-GB" sz="1400" dirty="0" err="1" smtClean="0"/>
              <a:t>SQLite</a:t>
            </a:r>
            <a:r>
              <a:rPr lang="en-GB" sz="1400" dirty="0" smtClean="0"/>
              <a:t> is a relational database management system contained in a C programming library.</a:t>
            </a:r>
          </a:p>
          <a:p>
            <a:endParaRPr lang="en-GB" sz="1400" dirty="0" smtClean="0"/>
          </a:p>
          <a:p>
            <a:pPr>
              <a:buFont typeface="Arial" pitchFamily="34" charset="0"/>
              <a:buChar char="•"/>
            </a:pPr>
            <a:r>
              <a:rPr lang="en-GB" sz="1400" dirty="0" smtClean="0"/>
              <a:t> In contrast to many other database management systems.</a:t>
            </a:r>
          </a:p>
          <a:p>
            <a:endParaRPr lang="en-GB" sz="1400" dirty="0" smtClean="0"/>
          </a:p>
          <a:p>
            <a:pPr>
              <a:buFont typeface="Arial" pitchFamily="34" charset="0"/>
              <a:buChar char="•"/>
            </a:pPr>
            <a:r>
              <a:rPr lang="en-GB" sz="1400" dirty="0" smtClean="0"/>
              <a:t> </a:t>
            </a:r>
            <a:r>
              <a:rPr lang="en-GB" sz="1400" dirty="0" err="1" smtClean="0"/>
              <a:t>SQLite</a:t>
            </a:r>
            <a:r>
              <a:rPr lang="en-GB" sz="1400" dirty="0" smtClean="0"/>
              <a:t> is not a client–server database engine. Rather, it is embedded into the end program.</a:t>
            </a:r>
            <a:endParaRPr lang="en-US" sz="1400" dirty="0"/>
          </a:p>
        </p:txBody>
      </p:sp>
      <p:sp>
        <p:nvSpPr>
          <p:cNvPr id="10" name="TextBox 9"/>
          <p:cNvSpPr txBox="1"/>
          <p:nvPr/>
        </p:nvSpPr>
        <p:spPr>
          <a:xfrm>
            <a:off x="142844" y="4357694"/>
            <a:ext cx="6929486" cy="1815882"/>
          </a:xfrm>
          <a:prstGeom prst="rect">
            <a:avLst/>
          </a:prstGeom>
          <a:noFill/>
        </p:spPr>
        <p:txBody>
          <a:bodyPr wrap="square" rtlCol="0">
            <a:spAutoFit/>
          </a:bodyPr>
          <a:lstStyle/>
          <a:p>
            <a:pPr>
              <a:buFont typeface="Arial" pitchFamily="34" charset="0"/>
              <a:buChar char="•"/>
            </a:pPr>
            <a:r>
              <a:rPr lang="en-GB" sz="1400" dirty="0" smtClean="0"/>
              <a:t> </a:t>
            </a:r>
            <a:r>
              <a:rPr lang="en-GB" sz="1400" dirty="0" err="1" smtClean="0"/>
              <a:t>SQLite</a:t>
            </a:r>
            <a:r>
              <a:rPr lang="en-GB" sz="1400" dirty="0" smtClean="0"/>
              <a:t> is very well-suited as a device-resident data manager. </a:t>
            </a:r>
          </a:p>
          <a:p>
            <a:endParaRPr lang="en-GB" sz="1400" dirty="0" smtClean="0"/>
          </a:p>
          <a:p>
            <a:pPr>
              <a:buFont typeface="Arial" pitchFamily="34" charset="0"/>
              <a:buChar char="•"/>
            </a:pPr>
            <a:r>
              <a:rPr lang="en-GB" sz="1400" dirty="0" smtClean="0"/>
              <a:t> It is an application library and </a:t>
            </a:r>
            <a:r>
              <a:rPr lang="en-GB" sz="1400" b="1" dirty="0" smtClean="0"/>
              <a:t>not </a:t>
            </a:r>
            <a:r>
              <a:rPr lang="en-GB" sz="1400" dirty="0" smtClean="0"/>
              <a:t>a client-server database, making it very flexible for     applications to use. </a:t>
            </a:r>
          </a:p>
          <a:p>
            <a:endParaRPr lang="en-GB" sz="1400" dirty="0" smtClean="0"/>
          </a:p>
          <a:p>
            <a:pPr>
              <a:buFont typeface="Arial" pitchFamily="34" charset="0"/>
              <a:buChar char="•"/>
            </a:pPr>
            <a:r>
              <a:rPr lang="en-GB" sz="1400" dirty="0" smtClean="0"/>
              <a:t> As an app-resident library, it has no notion of "installation", it doesn't need to be configured or connected to, and its data is stored in a simple file that is completely in the control of the application.</a:t>
            </a:r>
            <a:endParaRPr lang="en-US" sz="1400" dirty="0"/>
          </a:p>
        </p:txBody>
      </p:sp>
      <p:sp>
        <p:nvSpPr>
          <p:cNvPr id="11" name="TextBox 10"/>
          <p:cNvSpPr txBox="1"/>
          <p:nvPr/>
        </p:nvSpPr>
        <p:spPr>
          <a:xfrm>
            <a:off x="285688" y="3714752"/>
            <a:ext cx="8858312" cy="461665"/>
          </a:xfrm>
          <a:prstGeom prst="rect">
            <a:avLst/>
          </a:prstGeom>
          <a:noFill/>
        </p:spPr>
        <p:txBody>
          <a:bodyPr wrap="square" rtlCol="0">
            <a:spAutoFit/>
          </a:bodyPr>
          <a:lstStyle/>
          <a:p>
            <a:pPr algn="ctr"/>
            <a:r>
              <a:rPr lang="en-IN" sz="2400" dirty="0" smtClean="0"/>
              <a:t>Why </a:t>
            </a:r>
            <a:r>
              <a:rPr lang="en-GB" sz="2400" dirty="0" err="1" smtClean="0"/>
              <a:t>SQLite</a:t>
            </a:r>
            <a:r>
              <a:rPr lang="en-GB" sz="2400" dirty="0" smtClean="0"/>
              <a:t> </a:t>
            </a:r>
            <a:r>
              <a:rPr lang="en-IN" sz="2400" dirty="0" smtClean="0"/>
              <a:t>??</a:t>
            </a:r>
            <a:endParaRPr lang="en-US" sz="2400" dirty="0"/>
          </a:p>
        </p:txBody>
      </p:sp>
      <p:pic>
        <p:nvPicPr>
          <p:cNvPr id="12" name="Picture 11" descr="hqdefault.jpg"/>
          <p:cNvPicPr>
            <a:picLocks noChangeAspect="1"/>
          </p:cNvPicPr>
          <p:nvPr/>
        </p:nvPicPr>
        <p:blipFill>
          <a:blip r:embed="rId3"/>
          <a:srcRect l="12500" t="14583" r="59375" b="16666"/>
          <a:stretch>
            <a:fillRect/>
          </a:stretch>
        </p:blipFill>
        <p:spPr>
          <a:xfrm>
            <a:off x="7358082" y="3786190"/>
            <a:ext cx="1285884" cy="235745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8858312" cy="461665"/>
          </a:xfrm>
          <a:prstGeom prst="rect">
            <a:avLst/>
          </a:prstGeom>
          <a:noFill/>
        </p:spPr>
        <p:txBody>
          <a:bodyPr wrap="square" rtlCol="0">
            <a:spAutoFit/>
          </a:bodyPr>
          <a:lstStyle/>
          <a:p>
            <a:pPr algn="ctr"/>
            <a:r>
              <a:rPr lang="en-GB" sz="2400" b="1" dirty="0" smtClean="0"/>
              <a:t>db browser for </a:t>
            </a:r>
            <a:r>
              <a:rPr lang="en-GB" sz="2400" b="1" dirty="0" err="1" smtClean="0"/>
              <a:t>sqlite</a:t>
            </a:r>
            <a:endParaRPr lang="en-US" sz="2400" b="1" dirty="0"/>
          </a:p>
        </p:txBody>
      </p:sp>
      <p:pic>
        <p:nvPicPr>
          <p:cNvPr id="9" name="Picture 8" descr="dbbrw.jpg"/>
          <p:cNvPicPr>
            <a:picLocks noChangeAspect="1"/>
          </p:cNvPicPr>
          <p:nvPr/>
        </p:nvPicPr>
        <p:blipFill>
          <a:blip r:embed="rId2"/>
          <a:stretch>
            <a:fillRect/>
          </a:stretch>
        </p:blipFill>
        <p:spPr>
          <a:xfrm>
            <a:off x="0" y="1500174"/>
            <a:ext cx="9144000" cy="4957763"/>
          </a:xfrm>
          <a:prstGeom prst="rect">
            <a:avLst/>
          </a:prstGeom>
        </p:spPr>
      </p:pic>
      <p:pic>
        <p:nvPicPr>
          <p:cNvPr id="13" name="Picture 12" descr="38584.png"/>
          <p:cNvPicPr>
            <a:picLocks noChangeAspect="1"/>
          </p:cNvPicPr>
          <p:nvPr/>
        </p:nvPicPr>
        <p:blipFill>
          <a:blip r:embed="rId3" cstate="print"/>
          <a:stretch>
            <a:fillRect/>
          </a:stretch>
        </p:blipFill>
        <p:spPr>
          <a:xfrm>
            <a:off x="6429388" y="857232"/>
            <a:ext cx="581012" cy="58101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1158514"/>
            <a:ext cx="8858312" cy="400110"/>
          </a:xfrm>
          <a:prstGeom prst="rect">
            <a:avLst/>
          </a:prstGeom>
          <a:noFill/>
        </p:spPr>
        <p:txBody>
          <a:bodyPr wrap="square" rtlCol="0">
            <a:spAutoFit/>
          </a:bodyPr>
          <a:lstStyle/>
          <a:p>
            <a:pPr algn="ctr"/>
            <a:r>
              <a:rPr lang="en-IN" sz="2000" b="1" dirty="0" smtClean="0"/>
              <a:t>Android File systems</a:t>
            </a:r>
            <a:endParaRPr lang="en-US" b="1" dirty="0"/>
          </a:p>
        </p:txBody>
      </p:sp>
      <p:grpSp>
        <p:nvGrpSpPr>
          <p:cNvPr id="11" name="Group 10"/>
          <p:cNvGrpSpPr/>
          <p:nvPr/>
        </p:nvGrpSpPr>
        <p:grpSpPr>
          <a:xfrm>
            <a:off x="6215074" y="1714488"/>
            <a:ext cx="2571768" cy="3056304"/>
            <a:chOff x="6215074" y="2643182"/>
            <a:chExt cx="2571768" cy="3056304"/>
          </a:xfrm>
        </p:grpSpPr>
        <p:pic>
          <p:nvPicPr>
            <p:cNvPr id="7" name="Picture 6" descr="android_logo.gif"/>
            <p:cNvPicPr>
              <a:picLocks noChangeAspect="1"/>
            </p:cNvPicPr>
            <p:nvPr/>
          </p:nvPicPr>
          <p:blipFill>
            <a:blip r:embed="rId2"/>
            <a:srcRect l="23437" t="7291" r="22656" b="7291"/>
            <a:stretch>
              <a:fillRect/>
            </a:stretch>
          </p:blipFill>
          <p:spPr>
            <a:xfrm>
              <a:off x="6215074" y="2643182"/>
              <a:ext cx="2571768" cy="3056304"/>
            </a:xfrm>
            <a:prstGeom prst="rect">
              <a:avLst/>
            </a:prstGeom>
          </p:spPr>
        </p:pic>
        <p:pic>
          <p:nvPicPr>
            <p:cNvPr id="10" name="Picture 9" descr="Untitfdsgtrdfhled-1.png"/>
            <p:cNvPicPr>
              <a:picLocks noChangeAspect="1"/>
            </p:cNvPicPr>
            <p:nvPr/>
          </p:nvPicPr>
          <p:blipFill>
            <a:blip r:embed="rId3"/>
            <a:stretch>
              <a:fillRect/>
            </a:stretch>
          </p:blipFill>
          <p:spPr>
            <a:xfrm>
              <a:off x="7072330" y="3644772"/>
              <a:ext cx="857256" cy="1355864"/>
            </a:xfrm>
            <a:prstGeom prst="rect">
              <a:avLst/>
            </a:prstGeom>
          </p:spPr>
        </p:pic>
      </p:grpSp>
      <p:sp>
        <p:nvSpPr>
          <p:cNvPr id="12" name="TextBox 11"/>
          <p:cNvSpPr txBox="1"/>
          <p:nvPr/>
        </p:nvSpPr>
        <p:spPr>
          <a:xfrm>
            <a:off x="214282" y="1872894"/>
            <a:ext cx="8501090" cy="400110"/>
          </a:xfrm>
          <a:prstGeom prst="rect">
            <a:avLst/>
          </a:prstGeom>
          <a:noFill/>
        </p:spPr>
        <p:txBody>
          <a:bodyPr wrap="square" rtlCol="0">
            <a:spAutoFit/>
          </a:bodyPr>
          <a:lstStyle/>
          <a:p>
            <a:r>
              <a:rPr lang="en-IN" sz="2000" dirty="0" smtClean="0"/>
              <a:t>There are 3 basic kinds of android File Systems : </a:t>
            </a:r>
            <a:endParaRPr lang="en-US" dirty="0"/>
          </a:p>
        </p:txBody>
      </p:sp>
      <p:sp>
        <p:nvSpPr>
          <p:cNvPr id="13" name="TextBox 12"/>
          <p:cNvSpPr txBox="1"/>
          <p:nvPr/>
        </p:nvSpPr>
        <p:spPr>
          <a:xfrm>
            <a:off x="285720" y="2730150"/>
            <a:ext cx="4429156" cy="1938992"/>
          </a:xfrm>
          <a:prstGeom prst="rect">
            <a:avLst/>
          </a:prstGeom>
          <a:noFill/>
        </p:spPr>
        <p:txBody>
          <a:bodyPr wrap="square" rtlCol="0">
            <a:spAutoFit/>
          </a:bodyPr>
          <a:lstStyle/>
          <a:p>
            <a:pPr>
              <a:buFont typeface="Arial" pitchFamily="34" charset="0"/>
              <a:buChar char="•"/>
            </a:pPr>
            <a:r>
              <a:rPr lang="en-GB" sz="2000" dirty="0" smtClean="0"/>
              <a:t> Flash Memory Android File System</a:t>
            </a:r>
          </a:p>
          <a:p>
            <a:endParaRPr lang="en-GB" sz="2000" dirty="0" smtClean="0"/>
          </a:p>
          <a:p>
            <a:pPr>
              <a:buFont typeface="Arial" pitchFamily="34" charset="0"/>
              <a:buChar char="•"/>
            </a:pPr>
            <a:r>
              <a:rPr lang="en-US" sz="2000" dirty="0" smtClean="0"/>
              <a:t> Media-based Android File System</a:t>
            </a:r>
          </a:p>
          <a:p>
            <a:endParaRPr lang="en-US" sz="2000" dirty="0" smtClean="0"/>
          </a:p>
          <a:p>
            <a:pPr>
              <a:buFont typeface="Arial" pitchFamily="34" charset="0"/>
              <a:buChar char="•"/>
            </a:pPr>
            <a:r>
              <a:rPr lang="en-US" sz="2000" dirty="0" smtClean="0"/>
              <a:t> Pseudo File Systems</a:t>
            </a:r>
          </a:p>
          <a:p>
            <a:endParaRPr lang="en-GB"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8858312" cy="400110"/>
          </a:xfrm>
          <a:prstGeom prst="rect">
            <a:avLst/>
          </a:prstGeom>
          <a:noFill/>
        </p:spPr>
        <p:txBody>
          <a:bodyPr wrap="square" rtlCol="0">
            <a:spAutoFit/>
          </a:bodyPr>
          <a:lstStyle/>
          <a:p>
            <a:pPr algn="ctr"/>
            <a:r>
              <a:rPr lang="en-GB" sz="2000" b="1" dirty="0" smtClean="0"/>
              <a:t>Flash Memory Android File System</a:t>
            </a:r>
            <a:endParaRPr lang="en-US" b="1" dirty="0"/>
          </a:p>
        </p:txBody>
      </p:sp>
      <p:sp>
        <p:nvSpPr>
          <p:cNvPr id="12" name="TextBox 11"/>
          <p:cNvSpPr txBox="1"/>
          <p:nvPr/>
        </p:nvSpPr>
        <p:spPr>
          <a:xfrm>
            <a:off x="142844" y="2000240"/>
            <a:ext cx="8501090" cy="4247317"/>
          </a:xfrm>
          <a:prstGeom prst="rect">
            <a:avLst/>
          </a:prstGeom>
          <a:noFill/>
        </p:spPr>
        <p:txBody>
          <a:bodyPr wrap="square" rtlCol="0">
            <a:spAutoFit/>
          </a:bodyPr>
          <a:lstStyle/>
          <a:p>
            <a:pPr>
              <a:buFont typeface="Arial" pitchFamily="34" charset="0"/>
              <a:buChar char="•"/>
            </a:pPr>
            <a:r>
              <a:rPr lang="en-US" sz="2200" b="1" dirty="0" smtClean="0"/>
              <a:t> </a:t>
            </a:r>
            <a:r>
              <a:rPr lang="en-US" sz="2200" b="1" dirty="0" err="1" smtClean="0"/>
              <a:t>exFAT</a:t>
            </a:r>
            <a:endParaRPr lang="en-US" sz="2200" b="1" dirty="0" smtClean="0"/>
          </a:p>
          <a:p>
            <a:pPr lvl="2">
              <a:buFont typeface="Courier New" pitchFamily="49" charset="0"/>
              <a:buChar char="o"/>
            </a:pPr>
            <a:r>
              <a:rPr lang="en-GB" sz="1400" dirty="0" smtClean="0"/>
              <a:t> Originally created by Microsoft for flash memory, the </a:t>
            </a:r>
            <a:r>
              <a:rPr lang="en-GB" sz="1400" dirty="0" err="1" smtClean="0"/>
              <a:t>exFAT</a:t>
            </a:r>
            <a:r>
              <a:rPr lang="en-GB" sz="1400" dirty="0" smtClean="0"/>
              <a:t> file system is not a part of the standard Linux kernel</a:t>
            </a:r>
          </a:p>
          <a:p>
            <a:pPr lvl="2">
              <a:buFont typeface="Courier New" pitchFamily="49" charset="0"/>
              <a:buChar char="o"/>
            </a:pPr>
            <a:r>
              <a:rPr lang="en-GB" sz="1400" dirty="0" smtClean="0"/>
              <a:t> It stands for Extended File Allocation Table</a:t>
            </a:r>
          </a:p>
          <a:p>
            <a:endParaRPr lang="en-US" sz="1400" b="1" dirty="0" smtClean="0"/>
          </a:p>
          <a:p>
            <a:pPr>
              <a:buFont typeface="Arial" pitchFamily="34" charset="0"/>
              <a:buChar char="•"/>
            </a:pPr>
            <a:r>
              <a:rPr lang="en-US" sz="2200" b="1" dirty="0" smtClean="0"/>
              <a:t> F2FS</a:t>
            </a:r>
          </a:p>
          <a:p>
            <a:pPr lvl="2">
              <a:buFont typeface="Courier New" pitchFamily="49" charset="0"/>
              <a:buChar char="o"/>
            </a:pPr>
            <a:r>
              <a:rPr lang="en-GB" sz="1400" dirty="0" smtClean="0"/>
              <a:t> F2FS stands for Flash-Friendly File System, which is an Open Source Linux file system</a:t>
            </a:r>
          </a:p>
          <a:p>
            <a:pPr lvl="2">
              <a:buFont typeface="Courier New" pitchFamily="49" charset="0"/>
              <a:buChar char="o"/>
            </a:pPr>
            <a:r>
              <a:rPr lang="en-GB" sz="1400" dirty="0" smtClean="0"/>
              <a:t> Samsung uses it since 2012</a:t>
            </a:r>
          </a:p>
          <a:p>
            <a:endParaRPr lang="en-US" sz="1400" dirty="0" smtClean="0"/>
          </a:p>
          <a:p>
            <a:pPr>
              <a:buFont typeface="Arial" pitchFamily="34" charset="0"/>
              <a:buChar char="•"/>
            </a:pPr>
            <a:r>
              <a:rPr lang="en-US" sz="2200" b="1" dirty="0" smtClean="0"/>
              <a:t> JFFS2</a:t>
            </a:r>
          </a:p>
          <a:p>
            <a:pPr lvl="2">
              <a:buFont typeface="Courier New" pitchFamily="49" charset="0"/>
              <a:buChar char="o"/>
            </a:pPr>
            <a:r>
              <a:rPr lang="en-GB" sz="1400" dirty="0" smtClean="0"/>
              <a:t> It stands for the Journal Flash File System version 2</a:t>
            </a:r>
          </a:p>
          <a:p>
            <a:pPr lvl="2">
              <a:buFont typeface="Courier New" pitchFamily="49" charset="0"/>
              <a:buChar char="o"/>
            </a:pPr>
            <a:r>
              <a:rPr lang="en-GB" sz="1400" dirty="0" smtClean="0"/>
              <a:t> This is the default flash file system for the Android Open Source Project kernels</a:t>
            </a:r>
          </a:p>
          <a:p>
            <a:pPr lvl="2">
              <a:buFont typeface="Courier New" pitchFamily="49" charset="0"/>
              <a:buChar char="o"/>
            </a:pPr>
            <a:r>
              <a:rPr lang="en-GB" sz="1400" dirty="0" smtClean="0"/>
              <a:t> This is there since the Android Ice Cream Sandwich OS  was released.</a:t>
            </a:r>
          </a:p>
          <a:p>
            <a:endParaRPr lang="en-US" sz="1400" dirty="0" smtClean="0"/>
          </a:p>
          <a:p>
            <a:pPr>
              <a:buFont typeface="Arial" pitchFamily="34" charset="0"/>
              <a:buChar char="•"/>
            </a:pPr>
            <a:r>
              <a:rPr lang="en-US" sz="2200" b="1" dirty="0" smtClean="0"/>
              <a:t> YAFFS2</a:t>
            </a:r>
          </a:p>
          <a:p>
            <a:pPr lvl="2">
              <a:buFont typeface="Courier New" pitchFamily="49" charset="0"/>
              <a:buChar char="o"/>
            </a:pPr>
            <a:r>
              <a:rPr lang="en-GB" sz="1400" dirty="0" smtClean="0"/>
              <a:t> It stands for Yet Another Flash File System version 2</a:t>
            </a:r>
          </a:p>
          <a:p>
            <a:pPr lvl="2">
              <a:buFont typeface="Courier New" pitchFamily="49" charset="0"/>
              <a:buChar char="o"/>
            </a:pPr>
            <a:r>
              <a:rPr lang="en-GB" sz="1400" dirty="0" smtClean="0"/>
              <a:t> Rarely found in Android </a:t>
            </a:r>
            <a:r>
              <a:rPr lang="en-GB" sz="1400" dirty="0" err="1" smtClean="0"/>
              <a:t>smartphones</a:t>
            </a:r>
            <a:endParaRPr lang="en-US" sz="1400" dirty="0" smtClean="0"/>
          </a:p>
        </p:txBody>
      </p:sp>
      <p:pic>
        <p:nvPicPr>
          <p:cNvPr id="9" name="Picture 8" descr="chip-152654_960_720.png"/>
          <p:cNvPicPr>
            <a:picLocks noChangeAspect="1"/>
          </p:cNvPicPr>
          <p:nvPr/>
        </p:nvPicPr>
        <p:blipFill>
          <a:blip r:embed="rId2" cstate="print"/>
          <a:stretch>
            <a:fillRect/>
          </a:stretch>
        </p:blipFill>
        <p:spPr>
          <a:xfrm rot="1824874">
            <a:off x="7569524" y="1135082"/>
            <a:ext cx="1397142" cy="93288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8858312" cy="400110"/>
          </a:xfrm>
          <a:prstGeom prst="rect">
            <a:avLst/>
          </a:prstGeom>
          <a:noFill/>
        </p:spPr>
        <p:txBody>
          <a:bodyPr wrap="square" rtlCol="0">
            <a:spAutoFit/>
          </a:bodyPr>
          <a:lstStyle/>
          <a:p>
            <a:pPr algn="ctr"/>
            <a:r>
              <a:rPr lang="en-US" sz="2000" b="1" dirty="0" smtClean="0"/>
              <a:t>Media-based Android File System</a:t>
            </a:r>
          </a:p>
        </p:txBody>
      </p:sp>
      <p:pic>
        <p:nvPicPr>
          <p:cNvPr id="6" name="Picture 5" descr="mass_media_by_naumann-d4konqy.png"/>
          <p:cNvPicPr>
            <a:picLocks noChangeAspect="1"/>
          </p:cNvPicPr>
          <p:nvPr/>
        </p:nvPicPr>
        <p:blipFill>
          <a:blip r:embed="rId2"/>
          <a:stretch>
            <a:fillRect/>
          </a:stretch>
        </p:blipFill>
        <p:spPr>
          <a:xfrm>
            <a:off x="6858016" y="4643446"/>
            <a:ext cx="2285984" cy="1807442"/>
          </a:xfrm>
          <a:prstGeom prst="rect">
            <a:avLst/>
          </a:prstGeom>
        </p:spPr>
      </p:pic>
      <p:sp>
        <p:nvSpPr>
          <p:cNvPr id="12" name="TextBox 11"/>
          <p:cNvSpPr txBox="1"/>
          <p:nvPr/>
        </p:nvSpPr>
        <p:spPr>
          <a:xfrm>
            <a:off x="214282" y="1360119"/>
            <a:ext cx="8501090" cy="3354765"/>
          </a:xfrm>
          <a:prstGeom prst="rect">
            <a:avLst/>
          </a:prstGeom>
          <a:noFill/>
        </p:spPr>
        <p:txBody>
          <a:bodyPr wrap="square" rtlCol="0">
            <a:spAutoFit/>
          </a:bodyPr>
          <a:lstStyle/>
          <a:p>
            <a:pPr>
              <a:buFont typeface="Arial" pitchFamily="34" charset="0"/>
              <a:buChar char="•"/>
            </a:pPr>
            <a:r>
              <a:rPr lang="en-US" sz="2200" b="1" dirty="0" smtClean="0"/>
              <a:t> </a:t>
            </a:r>
            <a:r>
              <a:rPr lang="en-US" sz="2400" b="1" dirty="0" smtClean="0"/>
              <a:t>EXT2/EXT3/EXT4 </a:t>
            </a:r>
            <a:endParaRPr lang="en-US" sz="2200" b="1" dirty="0" smtClean="0"/>
          </a:p>
          <a:p>
            <a:pPr lvl="2">
              <a:buFont typeface="Courier New" pitchFamily="49" charset="0"/>
              <a:buChar char="o"/>
            </a:pPr>
            <a:r>
              <a:rPr lang="en-GB" sz="1400" dirty="0" smtClean="0"/>
              <a:t> Ext, which stands for the </a:t>
            </a:r>
            <a:r>
              <a:rPr lang="en-GB" sz="1400" dirty="0" err="1" smtClean="0"/>
              <a:t>EXTended</a:t>
            </a:r>
            <a:r>
              <a:rPr lang="en-GB" sz="1400" dirty="0" smtClean="0"/>
              <a:t> file systems, are the standards for the Linux file system</a:t>
            </a:r>
          </a:p>
          <a:p>
            <a:pPr lvl="2">
              <a:buFont typeface="Courier New" pitchFamily="49" charset="0"/>
              <a:buChar char="o"/>
            </a:pPr>
            <a:r>
              <a:rPr lang="en-GB" sz="1400" dirty="0" smtClean="0"/>
              <a:t> latest of them all is EXT4, which has now been replacing the YAFFS2 and the JFFS2 file systems on Android </a:t>
            </a:r>
            <a:r>
              <a:rPr lang="en-GB" sz="1400" dirty="0" err="1" smtClean="0"/>
              <a:t>smartphones</a:t>
            </a:r>
            <a:endParaRPr lang="en-US" sz="1400" b="1" dirty="0" smtClean="0"/>
          </a:p>
          <a:p>
            <a:pPr>
              <a:buFont typeface="Arial" pitchFamily="34" charset="0"/>
              <a:buChar char="•"/>
            </a:pPr>
            <a:r>
              <a:rPr lang="en-US" sz="2200" b="1" dirty="0" smtClean="0"/>
              <a:t> </a:t>
            </a:r>
            <a:r>
              <a:rPr lang="en-US" sz="2400" b="1" dirty="0" smtClean="0"/>
              <a:t>MSDOS</a:t>
            </a:r>
            <a:endParaRPr lang="en-US" sz="2200" b="1" dirty="0" smtClean="0"/>
          </a:p>
          <a:p>
            <a:pPr lvl="2">
              <a:buFont typeface="Courier New" pitchFamily="49" charset="0"/>
              <a:buChar char="o"/>
            </a:pPr>
            <a:r>
              <a:rPr lang="en-GB" sz="1400" dirty="0" smtClean="0"/>
              <a:t> </a:t>
            </a:r>
            <a:r>
              <a:rPr lang="en-US" sz="1400" dirty="0" smtClean="0"/>
              <a:t>Microsoft Disk Operating System</a:t>
            </a:r>
            <a:endParaRPr lang="en-GB" sz="1400" dirty="0" smtClean="0"/>
          </a:p>
          <a:p>
            <a:pPr lvl="2">
              <a:buFont typeface="Courier New" pitchFamily="49" charset="0"/>
              <a:buChar char="o"/>
            </a:pPr>
            <a:r>
              <a:rPr lang="en-GB" sz="1400" dirty="0" smtClean="0"/>
              <a:t> It helps FAT 12, FAT 16 and FAT 32 file systems to run</a:t>
            </a:r>
          </a:p>
          <a:p>
            <a:endParaRPr lang="en-US" sz="1400" dirty="0" smtClean="0"/>
          </a:p>
          <a:p>
            <a:pPr>
              <a:buFont typeface="Arial" pitchFamily="34" charset="0"/>
              <a:buChar char="•"/>
            </a:pPr>
            <a:r>
              <a:rPr lang="en-US" sz="2200" b="1" dirty="0" smtClean="0"/>
              <a:t> </a:t>
            </a:r>
            <a:r>
              <a:rPr lang="en-US" sz="2400" b="1" dirty="0" smtClean="0"/>
              <a:t>VFAT</a:t>
            </a:r>
            <a:endParaRPr lang="en-US" sz="2200" b="1" dirty="0" smtClean="0"/>
          </a:p>
          <a:p>
            <a:pPr lvl="2">
              <a:buFont typeface="Courier New" pitchFamily="49" charset="0"/>
              <a:buChar char="o"/>
            </a:pPr>
            <a:r>
              <a:rPr lang="en-GB" sz="1400" dirty="0" smtClean="0"/>
              <a:t> An extension to the aforementioned FAT 12, FAT 16 and FAT 32 file systems, the VFAT is a kernel module seen alongside the MSDOS module</a:t>
            </a:r>
          </a:p>
          <a:p>
            <a:pPr lvl="2">
              <a:buFont typeface="Courier New" pitchFamily="49" charset="0"/>
              <a:buChar char="o"/>
            </a:pPr>
            <a:r>
              <a:rPr lang="en-GB" sz="1400" dirty="0" smtClean="0"/>
              <a:t> External SD cards that help expand the storage space are formatted using VFAT</a:t>
            </a:r>
          </a:p>
          <a:p>
            <a:endParaRPr lang="en-US" sz="14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200" b="1" dirty="0" smtClean="0">
                <a:latin typeface="+mj-lt"/>
              </a:rPr>
              <a:t>Levels of Data Extraction</a:t>
            </a:r>
            <a:endParaRPr lang="en-US" sz="2200" b="1" dirty="0">
              <a:latin typeface="+mj-lt"/>
            </a:endParaRPr>
          </a:p>
        </p:txBody>
      </p:sp>
      <p:graphicFrame>
        <p:nvGraphicFramePr>
          <p:cNvPr id="4" name="Diagram 3"/>
          <p:cNvGraphicFramePr/>
          <p:nvPr/>
        </p:nvGraphicFramePr>
        <p:xfrm>
          <a:off x="571472" y="1214422"/>
          <a:ext cx="8572528" cy="5000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785794"/>
            <a:ext cx="8858312" cy="400110"/>
          </a:xfrm>
          <a:prstGeom prst="rect">
            <a:avLst/>
          </a:prstGeom>
          <a:noFill/>
        </p:spPr>
        <p:txBody>
          <a:bodyPr wrap="square" rtlCol="0">
            <a:spAutoFit/>
          </a:bodyPr>
          <a:lstStyle/>
          <a:p>
            <a:pPr algn="ctr"/>
            <a:r>
              <a:rPr lang="en-US" sz="2000" b="1" dirty="0" smtClean="0"/>
              <a:t>Pseudo File Systems</a:t>
            </a:r>
          </a:p>
        </p:txBody>
      </p:sp>
      <p:sp>
        <p:nvSpPr>
          <p:cNvPr id="12" name="TextBox 11"/>
          <p:cNvSpPr txBox="1"/>
          <p:nvPr/>
        </p:nvSpPr>
        <p:spPr>
          <a:xfrm>
            <a:off x="214282" y="1330188"/>
            <a:ext cx="8501090" cy="5170646"/>
          </a:xfrm>
          <a:prstGeom prst="rect">
            <a:avLst/>
          </a:prstGeom>
          <a:noFill/>
        </p:spPr>
        <p:txBody>
          <a:bodyPr wrap="square" rtlCol="0">
            <a:spAutoFit/>
          </a:bodyPr>
          <a:lstStyle/>
          <a:p>
            <a:pPr>
              <a:buFont typeface="Arial" pitchFamily="34" charset="0"/>
              <a:buChar char="•"/>
            </a:pPr>
            <a:r>
              <a:rPr lang="en-US" sz="2200" b="1" dirty="0" smtClean="0"/>
              <a:t> </a:t>
            </a:r>
            <a:r>
              <a:rPr lang="en-US" sz="2400" b="1" dirty="0" err="1" smtClean="0"/>
              <a:t>CGroup</a:t>
            </a:r>
            <a:r>
              <a:rPr lang="en-US" sz="2400" b="1" dirty="0" smtClean="0"/>
              <a:t> </a:t>
            </a:r>
            <a:endParaRPr lang="en-US" sz="2200" b="1" dirty="0" smtClean="0"/>
          </a:p>
          <a:p>
            <a:pPr lvl="2">
              <a:buFont typeface="Courier New" pitchFamily="49" charset="0"/>
              <a:buChar char="o"/>
            </a:pPr>
            <a:r>
              <a:rPr lang="en-GB" sz="1400" dirty="0" smtClean="0"/>
              <a:t> </a:t>
            </a:r>
            <a:r>
              <a:rPr lang="en-GB" sz="1400" dirty="0" err="1" smtClean="0"/>
              <a:t>Cgroup</a:t>
            </a:r>
            <a:r>
              <a:rPr lang="en-GB" sz="1400" dirty="0" smtClean="0"/>
              <a:t> stands for Control Group, Its a pseudo file system which allows access and meaning to various kernel parameters</a:t>
            </a:r>
          </a:p>
          <a:p>
            <a:pPr lvl="2">
              <a:buFont typeface="Courier New" pitchFamily="49" charset="0"/>
              <a:buChar char="o"/>
            </a:pPr>
            <a:r>
              <a:rPr lang="en-GB" sz="1400" dirty="0" smtClean="0"/>
              <a:t>  </a:t>
            </a:r>
            <a:r>
              <a:rPr lang="en-GB" sz="1400" dirty="0" err="1" smtClean="0"/>
              <a:t>Cgroups</a:t>
            </a:r>
            <a:r>
              <a:rPr lang="en-GB" sz="1400" dirty="0" smtClean="0"/>
              <a:t> are very important for the Android File System as the Android OS makes use of these control groups for user accounting and CPU Control</a:t>
            </a:r>
            <a:endParaRPr lang="en-US" sz="1400" b="1" dirty="0" smtClean="0"/>
          </a:p>
          <a:p>
            <a:pPr>
              <a:buFont typeface="Arial" pitchFamily="34" charset="0"/>
              <a:buChar char="•"/>
            </a:pPr>
            <a:r>
              <a:rPr lang="en-US" sz="2200" b="1" dirty="0" smtClean="0"/>
              <a:t> </a:t>
            </a:r>
            <a:r>
              <a:rPr lang="en-US" sz="2400" b="1" dirty="0" err="1" smtClean="0"/>
              <a:t>Rootfs</a:t>
            </a:r>
            <a:endParaRPr lang="en-US" sz="2200" b="1" dirty="0" smtClean="0"/>
          </a:p>
          <a:p>
            <a:pPr lvl="2">
              <a:buFont typeface="Courier New" pitchFamily="49" charset="0"/>
              <a:buChar char="o"/>
            </a:pPr>
            <a:r>
              <a:rPr lang="en-GB" sz="1400" dirty="0" smtClean="0"/>
              <a:t> </a:t>
            </a:r>
            <a:r>
              <a:rPr lang="en-GB" sz="1400" dirty="0" err="1" smtClean="0"/>
              <a:t>Rootfs</a:t>
            </a:r>
            <a:r>
              <a:rPr lang="en-GB" sz="1400" dirty="0" smtClean="0"/>
              <a:t> acts as the mount point, and it is a minimal file system. </a:t>
            </a:r>
          </a:p>
          <a:p>
            <a:pPr lvl="2">
              <a:buFont typeface="Courier New" pitchFamily="49" charset="0"/>
              <a:buChar char="o"/>
            </a:pPr>
            <a:r>
              <a:rPr lang="en-GB" sz="1400" dirty="0" smtClean="0"/>
              <a:t> It is located at the mount point “/”.</a:t>
            </a:r>
            <a:endParaRPr lang="en-US" sz="1400" dirty="0" smtClean="0"/>
          </a:p>
          <a:p>
            <a:pPr>
              <a:buFont typeface="Arial" pitchFamily="34" charset="0"/>
              <a:buChar char="•"/>
            </a:pPr>
            <a:r>
              <a:rPr lang="en-US" sz="2200" b="1" dirty="0" smtClean="0"/>
              <a:t> </a:t>
            </a:r>
            <a:r>
              <a:rPr lang="en-US" sz="2400" b="1" dirty="0" err="1" smtClean="0"/>
              <a:t>Procfs</a:t>
            </a:r>
            <a:endParaRPr lang="en-US" sz="2200" b="1" dirty="0" smtClean="0"/>
          </a:p>
          <a:p>
            <a:pPr lvl="2">
              <a:buFont typeface="Courier New" pitchFamily="49" charset="0"/>
              <a:buChar char="o"/>
            </a:pPr>
            <a:r>
              <a:rPr lang="en-GB" sz="1400" dirty="0" smtClean="0"/>
              <a:t> Usually found mounted at the /proc directory. The </a:t>
            </a:r>
            <a:r>
              <a:rPr lang="en-GB" sz="1400" dirty="0" err="1" smtClean="0"/>
              <a:t>procfs</a:t>
            </a:r>
            <a:r>
              <a:rPr lang="en-GB" sz="1400" dirty="0" smtClean="0"/>
              <a:t> file system has files which showcase the live kernel data</a:t>
            </a:r>
          </a:p>
          <a:p>
            <a:pPr lvl="2">
              <a:buFont typeface="Courier New" pitchFamily="49" charset="0"/>
              <a:buChar char="o"/>
            </a:pPr>
            <a:r>
              <a:rPr lang="en-GB" sz="1400" dirty="0" smtClean="0"/>
              <a:t>Sometimes this file system also reflects a number of kernel data structure</a:t>
            </a:r>
          </a:p>
          <a:p>
            <a:pPr lvl="2">
              <a:buFont typeface="Courier New" pitchFamily="49" charset="0"/>
              <a:buChar char="o"/>
            </a:pPr>
            <a:r>
              <a:rPr lang="en-GB" sz="1400" dirty="0" smtClean="0"/>
              <a:t>These number directories are reflective of the process IDs for all the currently running tasks</a:t>
            </a:r>
            <a:endParaRPr lang="en-US" sz="2200" b="1" dirty="0" smtClean="0"/>
          </a:p>
          <a:p>
            <a:pPr>
              <a:buFont typeface="Arial" pitchFamily="34" charset="0"/>
              <a:buChar char="•"/>
            </a:pPr>
            <a:r>
              <a:rPr lang="en-US" sz="2400" b="1" dirty="0" err="1" smtClean="0"/>
              <a:t>Sysfs</a:t>
            </a:r>
            <a:endParaRPr lang="en-US" sz="2200" b="1" dirty="0" smtClean="0"/>
          </a:p>
          <a:p>
            <a:pPr lvl="2">
              <a:buFont typeface="Courier New" pitchFamily="49" charset="0"/>
              <a:buChar char="o"/>
            </a:pPr>
            <a:r>
              <a:rPr lang="en-GB" sz="1400" dirty="0" smtClean="0"/>
              <a:t> mounted on the /sys directory. The </a:t>
            </a:r>
            <a:r>
              <a:rPr lang="en-GB" sz="1400" dirty="0" err="1" smtClean="0"/>
              <a:t>sysfs</a:t>
            </a:r>
            <a:r>
              <a:rPr lang="en-GB" sz="1400" dirty="0" smtClean="0"/>
              <a:t> file system helps the kernel identify the devices</a:t>
            </a:r>
          </a:p>
          <a:p>
            <a:pPr lvl="2">
              <a:buFont typeface="Courier New" pitchFamily="49" charset="0"/>
              <a:buChar char="o"/>
            </a:pPr>
            <a:r>
              <a:rPr lang="en-GB" sz="1400" dirty="0" smtClean="0"/>
              <a:t> the kernel builds an object in sys/module/ directory</a:t>
            </a:r>
          </a:p>
          <a:p>
            <a:pPr>
              <a:buFont typeface="Arial" pitchFamily="34" charset="0"/>
              <a:buChar char="•"/>
            </a:pPr>
            <a:r>
              <a:rPr lang="en-US" sz="2400" b="1" dirty="0" err="1" smtClean="0"/>
              <a:t>Tmpfs</a:t>
            </a:r>
            <a:endParaRPr lang="en-US" sz="2200" b="1" dirty="0" smtClean="0"/>
          </a:p>
          <a:p>
            <a:pPr lvl="2">
              <a:buFont typeface="Courier New" pitchFamily="49" charset="0"/>
              <a:buChar char="o"/>
            </a:pPr>
            <a:r>
              <a:rPr lang="en-GB" sz="1400" dirty="0" smtClean="0"/>
              <a:t> A temporary file system, </a:t>
            </a:r>
            <a:r>
              <a:rPr lang="en-GB" sz="1400" dirty="0" err="1" smtClean="0"/>
              <a:t>tmpfs</a:t>
            </a:r>
            <a:r>
              <a:rPr lang="en-GB" sz="1400" dirty="0" smtClean="0"/>
              <a:t> is usually mounted on /dev directory.</a:t>
            </a:r>
          </a:p>
          <a:p>
            <a:pPr lvl="2">
              <a:buFont typeface="Courier New" pitchFamily="49" charset="0"/>
              <a:buChar char="o"/>
            </a:pPr>
            <a:r>
              <a:rPr lang="en-GB" sz="1400" dirty="0" smtClean="0"/>
              <a:t> Data on this is lost when the device is rebooted.</a:t>
            </a:r>
          </a:p>
          <a:p>
            <a:endParaRPr lang="en-US" sz="14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5643602" cy="400110"/>
          </a:xfrm>
          <a:prstGeom prst="rect">
            <a:avLst/>
          </a:prstGeom>
          <a:noFill/>
        </p:spPr>
        <p:txBody>
          <a:bodyPr wrap="square" rtlCol="0">
            <a:spAutoFit/>
          </a:bodyPr>
          <a:lstStyle/>
          <a:p>
            <a:r>
              <a:rPr lang="en-IN" sz="2000" dirty="0" smtClean="0"/>
              <a:t>Critical </a:t>
            </a:r>
            <a:r>
              <a:rPr lang="en-IN" sz="2000" dirty="0" err="1" smtClean="0"/>
              <a:t>artifacts</a:t>
            </a:r>
            <a:r>
              <a:rPr lang="en-IN" sz="2000" dirty="0" smtClean="0"/>
              <a:t> locations :-</a:t>
            </a:r>
            <a:endParaRPr lang="en-US" dirty="0"/>
          </a:p>
        </p:txBody>
      </p:sp>
      <p:pic>
        <p:nvPicPr>
          <p:cNvPr id="6" name="Picture 5" descr="1.jpg"/>
          <p:cNvPicPr>
            <a:picLocks noChangeAspect="1"/>
          </p:cNvPicPr>
          <p:nvPr/>
        </p:nvPicPr>
        <p:blipFill>
          <a:blip r:embed="rId2"/>
          <a:stretch>
            <a:fillRect/>
          </a:stretch>
        </p:blipFill>
        <p:spPr>
          <a:xfrm>
            <a:off x="2774326" y="1214422"/>
            <a:ext cx="6369674" cy="520435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5643602" cy="400110"/>
          </a:xfrm>
          <a:prstGeom prst="rect">
            <a:avLst/>
          </a:prstGeom>
          <a:noFill/>
        </p:spPr>
        <p:txBody>
          <a:bodyPr wrap="square" rtlCol="0">
            <a:spAutoFit/>
          </a:bodyPr>
          <a:lstStyle/>
          <a:p>
            <a:r>
              <a:rPr lang="en-IN" sz="2000" dirty="0" smtClean="0"/>
              <a:t>Critical </a:t>
            </a:r>
            <a:r>
              <a:rPr lang="en-IN" sz="2000" dirty="0" err="1" smtClean="0"/>
              <a:t>artifacts</a:t>
            </a:r>
            <a:r>
              <a:rPr lang="en-IN" sz="2000" dirty="0" smtClean="0"/>
              <a:t> locations :-</a:t>
            </a:r>
            <a:endParaRPr lang="en-US" dirty="0"/>
          </a:p>
        </p:txBody>
      </p:sp>
      <p:pic>
        <p:nvPicPr>
          <p:cNvPr id="7" name="Picture 6" descr="2.jpg"/>
          <p:cNvPicPr>
            <a:picLocks noChangeAspect="1"/>
          </p:cNvPicPr>
          <p:nvPr/>
        </p:nvPicPr>
        <p:blipFill>
          <a:blip r:embed="rId2"/>
          <a:stretch>
            <a:fillRect/>
          </a:stretch>
        </p:blipFill>
        <p:spPr>
          <a:xfrm>
            <a:off x="428596" y="1928802"/>
            <a:ext cx="8377117" cy="405766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jpg"/>
          <p:cNvPicPr>
            <a:picLocks noChangeAspect="1"/>
          </p:cNvPicPr>
          <p:nvPr/>
        </p:nvPicPr>
        <p:blipFill>
          <a:blip r:embed="rId2"/>
          <a:stretch>
            <a:fillRect/>
          </a:stretch>
        </p:blipFill>
        <p:spPr>
          <a:xfrm>
            <a:off x="2285984" y="1128693"/>
            <a:ext cx="6813462" cy="5300704"/>
          </a:xfrm>
          <a:prstGeom prst="rect">
            <a:avLst/>
          </a:prstGeom>
        </p:spPr>
      </p:pic>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5643602" cy="400110"/>
          </a:xfrm>
          <a:prstGeom prst="rect">
            <a:avLst/>
          </a:prstGeom>
          <a:noFill/>
        </p:spPr>
        <p:txBody>
          <a:bodyPr wrap="square" rtlCol="0">
            <a:spAutoFit/>
          </a:bodyPr>
          <a:lstStyle/>
          <a:p>
            <a:r>
              <a:rPr lang="en-IN" sz="2000" dirty="0" smtClean="0"/>
              <a:t>Critical </a:t>
            </a:r>
            <a:r>
              <a:rPr lang="en-IN" sz="2000" dirty="0" err="1" smtClean="0"/>
              <a:t>artifacts</a:t>
            </a:r>
            <a:r>
              <a:rPr lang="en-IN" sz="2000" dirty="0" smtClean="0"/>
              <a:t> locations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0" y="857232"/>
            <a:ext cx="4500562" cy="523220"/>
          </a:xfrm>
          <a:prstGeom prst="rect">
            <a:avLst/>
          </a:prstGeom>
          <a:noFill/>
        </p:spPr>
        <p:txBody>
          <a:bodyPr wrap="square" rtlCol="0">
            <a:spAutoFit/>
          </a:bodyPr>
          <a:lstStyle/>
          <a:p>
            <a:r>
              <a:rPr lang="en-IN" sz="1400" b="1" dirty="0" err="1" smtClean="0"/>
              <a:t>Com.android.providers.contacts</a:t>
            </a:r>
            <a:r>
              <a:rPr lang="en-IN" sz="1400" b="1" dirty="0" smtClean="0"/>
              <a:t>  ::  Phone Contacts</a:t>
            </a:r>
            <a:endParaRPr lang="en-US" sz="1400" b="1" dirty="0"/>
          </a:p>
        </p:txBody>
      </p:sp>
      <p:pic>
        <p:nvPicPr>
          <p:cNvPr id="7" name="Picture 6" descr="conexport.jpg"/>
          <p:cNvPicPr>
            <a:picLocks noChangeAspect="1"/>
          </p:cNvPicPr>
          <p:nvPr/>
        </p:nvPicPr>
        <p:blipFill>
          <a:blip r:embed="rId2"/>
          <a:stretch>
            <a:fillRect/>
          </a:stretch>
        </p:blipFill>
        <p:spPr>
          <a:xfrm>
            <a:off x="4492179" y="928670"/>
            <a:ext cx="4651821" cy="5543650"/>
          </a:xfrm>
          <a:prstGeom prst="rect">
            <a:avLst/>
          </a:prstGeom>
        </p:spPr>
      </p:pic>
      <p:sp>
        <p:nvSpPr>
          <p:cNvPr id="8" name="TextBox 7"/>
          <p:cNvSpPr txBox="1"/>
          <p:nvPr/>
        </p:nvSpPr>
        <p:spPr>
          <a:xfrm>
            <a:off x="214282" y="1571612"/>
            <a:ext cx="3857652" cy="3323987"/>
          </a:xfrm>
          <a:prstGeom prst="rect">
            <a:avLst/>
          </a:prstGeom>
          <a:noFill/>
        </p:spPr>
        <p:txBody>
          <a:bodyPr wrap="square" rtlCol="0">
            <a:spAutoFit/>
          </a:bodyPr>
          <a:lstStyle/>
          <a:p>
            <a:pPr>
              <a:buFont typeface="Arial" pitchFamily="34" charset="0"/>
              <a:buChar char="•"/>
            </a:pPr>
            <a:r>
              <a:rPr lang="en-IN" sz="1400" dirty="0" smtClean="0"/>
              <a:t>FTK imager lets you browse through the directories and select the ones </a:t>
            </a:r>
            <a:r>
              <a:rPr lang="en-IN" sz="1400" dirty="0" err="1" smtClean="0"/>
              <a:t>relevent</a:t>
            </a:r>
            <a:r>
              <a:rPr lang="en-IN" sz="1400" dirty="0" smtClean="0"/>
              <a:t> to you</a:t>
            </a:r>
          </a:p>
          <a:p>
            <a:endParaRPr lang="en-IN" sz="1400" dirty="0" smtClean="0"/>
          </a:p>
          <a:p>
            <a:pPr>
              <a:buFont typeface="Arial" pitchFamily="34" charset="0"/>
              <a:buChar char="•"/>
            </a:pPr>
            <a:r>
              <a:rPr lang="en-IN" sz="1400" dirty="0" smtClean="0"/>
              <a:t> Once you find what to take, you can export the selected file or folder by right clicking and exporting it to your local system</a:t>
            </a:r>
          </a:p>
          <a:p>
            <a:pPr>
              <a:buFont typeface="Arial" pitchFamily="34" charset="0"/>
              <a:buChar char="•"/>
            </a:pPr>
            <a:endParaRPr lang="en-IN" sz="1400" dirty="0" smtClean="0"/>
          </a:p>
          <a:p>
            <a:pPr>
              <a:buFont typeface="Arial" pitchFamily="34" charset="0"/>
              <a:buChar char="•"/>
            </a:pPr>
            <a:r>
              <a:rPr lang="en-IN" sz="1400" dirty="0" smtClean="0"/>
              <a:t> Now in this directory the phone contacts database should be found </a:t>
            </a:r>
          </a:p>
          <a:p>
            <a:pPr>
              <a:buFont typeface="Arial" pitchFamily="34" charset="0"/>
              <a:buChar char="•"/>
            </a:pPr>
            <a:endParaRPr lang="en-IN" sz="1400" dirty="0" smtClean="0"/>
          </a:p>
          <a:p>
            <a:pPr>
              <a:buFont typeface="Arial" pitchFamily="34" charset="0"/>
              <a:buChar char="•"/>
            </a:pPr>
            <a:r>
              <a:rPr lang="en-IN" sz="1400" dirty="0" smtClean="0"/>
              <a:t> Go ahead and try to find the </a:t>
            </a:r>
            <a:r>
              <a:rPr lang="en-IN" sz="1400" b="1" dirty="0" smtClean="0"/>
              <a:t>.db</a:t>
            </a:r>
            <a:r>
              <a:rPr lang="en-IN" sz="1400" dirty="0" smtClean="0"/>
              <a:t> extension file in the exported folder </a:t>
            </a:r>
          </a:p>
          <a:p>
            <a:pPr>
              <a:buFont typeface="Arial" pitchFamily="34" charset="0"/>
              <a:buChar char="•"/>
            </a:pPr>
            <a:endParaRPr lang="en-IN" sz="1400" dirty="0" smtClean="0"/>
          </a:p>
          <a:p>
            <a:pPr>
              <a:buFont typeface="Arial" pitchFamily="34" charset="0"/>
              <a:buChar char="•"/>
            </a:pPr>
            <a:r>
              <a:rPr lang="en-IN" sz="1400" dirty="0" smtClean="0"/>
              <a:t> This is the file we will open in the db browser to see the contacts</a:t>
            </a:r>
            <a:endParaRPr lang="en-US" sz="1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0" y="857232"/>
            <a:ext cx="8929718" cy="307777"/>
          </a:xfrm>
          <a:prstGeom prst="rect">
            <a:avLst/>
          </a:prstGeom>
          <a:noFill/>
        </p:spPr>
        <p:txBody>
          <a:bodyPr wrap="square" rtlCol="0">
            <a:spAutoFit/>
          </a:bodyPr>
          <a:lstStyle/>
          <a:p>
            <a:pPr algn="ctr"/>
            <a:r>
              <a:rPr lang="en-IN" sz="1400" b="1" dirty="0" smtClean="0"/>
              <a:t>Contacts2.db is the database file hear and we opened it in db Browser </a:t>
            </a:r>
            <a:endParaRPr lang="en-US" sz="1400" b="1" dirty="0"/>
          </a:p>
        </p:txBody>
      </p:sp>
      <p:pic>
        <p:nvPicPr>
          <p:cNvPr id="6" name="Picture 5" descr="dbbrw2.jpg"/>
          <p:cNvPicPr>
            <a:picLocks noChangeAspect="1"/>
          </p:cNvPicPr>
          <p:nvPr/>
        </p:nvPicPr>
        <p:blipFill>
          <a:blip r:embed="rId2"/>
          <a:stretch>
            <a:fillRect/>
          </a:stretch>
        </p:blipFill>
        <p:spPr>
          <a:xfrm>
            <a:off x="0" y="1643050"/>
            <a:ext cx="9144000" cy="4824413"/>
          </a:xfrm>
          <a:prstGeom prst="rect">
            <a:avLst/>
          </a:prstGeom>
        </p:spPr>
      </p:pic>
      <p:sp>
        <p:nvSpPr>
          <p:cNvPr id="9" name="TextBox 8"/>
          <p:cNvSpPr txBox="1"/>
          <p:nvPr/>
        </p:nvSpPr>
        <p:spPr>
          <a:xfrm>
            <a:off x="71406" y="1263835"/>
            <a:ext cx="4429156" cy="307777"/>
          </a:xfrm>
          <a:prstGeom prst="rect">
            <a:avLst/>
          </a:prstGeom>
          <a:noFill/>
        </p:spPr>
        <p:txBody>
          <a:bodyPr wrap="square" rtlCol="0">
            <a:spAutoFit/>
          </a:bodyPr>
          <a:lstStyle/>
          <a:p>
            <a:r>
              <a:rPr lang="en-IN" sz="1400" b="1" dirty="0" smtClean="0"/>
              <a:t>And its the same story for most DB files... </a:t>
            </a:r>
            <a:endParaRPr lang="en-US" sz="14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5643602" cy="400110"/>
          </a:xfrm>
          <a:prstGeom prst="rect">
            <a:avLst/>
          </a:prstGeom>
          <a:noFill/>
        </p:spPr>
        <p:txBody>
          <a:bodyPr wrap="square" rtlCol="0">
            <a:spAutoFit/>
          </a:bodyPr>
          <a:lstStyle/>
          <a:p>
            <a:r>
              <a:rPr lang="en-IN" sz="2000" dirty="0" smtClean="0"/>
              <a:t>Critical </a:t>
            </a:r>
            <a:r>
              <a:rPr lang="en-IN" sz="2000" dirty="0" err="1" smtClean="0"/>
              <a:t>artifacts</a:t>
            </a:r>
            <a:r>
              <a:rPr lang="en-IN" sz="2000" dirty="0" smtClean="0"/>
              <a:t> locations :-</a:t>
            </a:r>
            <a:endParaRPr lang="en-US" dirty="0"/>
          </a:p>
        </p:txBody>
      </p:sp>
      <p:pic>
        <p:nvPicPr>
          <p:cNvPr id="7" name="Picture 6" descr="4.jpg"/>
          <p:cNvPicPr>
            <a:picLocks noChangeAspect="1"/>
          </p:cNvPicPr>
          <p:nvPr/>
        </p:nvPicPr>
        <p:blipFill>
          <a:blip r:embed="rId2"/>
          <a:stretch>
            <a:fillRect/>
          </a:stretch>
        </p:blipFill>
        <p:spPr>
          <a:xfrm>
            <a:off x="500034" y="1643050"/>
            <a:ext cx="8415609" cy="450059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785794"/>
            <a:ext cx="9001156" cy="523220"/>
          </a:xfrm>
          <a:prstGeom prst="rect">
            <a:avLst/>
          </a:prstGeom>
          <a:noFill/>
        </p:spPr>
        <p:txBody>
          <a:bodyPr wrap="square" rtlCol="0">
            <a:spAutoFit/>
          </a:bodyPr>
          <a:lstStyle/>
          <a:p>
            <a:r>
              <a:rPr lang="en-IN" sz="1400" dirty="0" smtClean="0"/>
              <a:t>Other files like ADB Host keys are stored in form of files which you can try interpreting on a normal text editor (our case Notepad++)</a:t>
            </a:r>
            <a:endParaRPr lang="en-US" sz="1400" dirty="0"/>
          </a:p>
        </p:txBody>
      </p:sp>
      <p:pic>
        <p:nvPicPr>
          <p:cNvPr id="6" name="Picture 5" descr="Untitleddsfsd-1.jpg"/>
          <p:cNvPicPr>
            <a:picLocks noChangeAspect="1"/>
          </p:cNvPicPr>
          <p:nvPr/>
        </p:nvPicPr>
        <p:blipFill>
          <a:blip r:embed="rId2"/>
          <a:stretch>
            <a:fillRect/>
          </a:stretch>
        </p:blipFill>
        <p:spPr>
          <a:xfrm>
            <a:off x="5930171" y="2285992"/>
            <a:ext cx="3213829" cy="4139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sdfsdg.jpg"/>
          <p:cNvPicPr>
            <a:picLocks noChangeAspect="1"/>
          </p:cNvPicPr>
          <p:nvPr/>
        </p:nvPicPr>
        <p:blipFill>
          <a:blip r:embed="rId3"/>
          <a:stretch>
            <a:fillRect/>
          </a:stretch>
        </p:blipFill>
        <p:spPr>
          <a:xfrm>
            <a:off x="71438" y="1357298"/>
            <a:ext cx="5643570" cy="5032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jpg"/>
          <p:cNvPicPr>
            <a:picLocks noChangeAspect="1"/>
          </p:cNvPicPr>
          <p:nvPr/>
        </p:nvPicPr>
        <p:blipFill>
          <a:blip r:embed="rId2"/>
          <a:stretch>
            <a:fillRect/>
          </a:stretch>
        </p:blipFill>
        <p:spPr>
          <a:xfrm>
            <a:off x="2786050" y="857232"/>
            <a:ext cx="6269056" cy="5588353"/>
          </a:xfrm>
          <a:prstGeom prst="rect">
            <a:avLst/>
          </a:prstGeom>
        </p:spPr>
      </p:pic>
      <p:sp>
        <p:nvSpPr>
          <p:cNvPr id="2" name="Title 1"/>
          <p:cNvSpPr>
            <a:spLocks noGrp="1"/>
          </p:cNvSpPr>
          <p:nvPr>
            <p:ph type="title"/>
          </p:nvPr>
        </p:nvSpPr>
        <p:spPr/>
        <p:txBody>
          <a:bodyPr/>
          <a:lstStyle/>
          <a:p>
            <a:pPr lvl="0"/>
            <a:r>
              <a:rPr lang="en-IN" sz="2200" b="1" dirty="0" smtClean="0">
                <a:latin typeface="+mj-lt"/>
              </a:rPr>
              <a:t>Data Analysis</a:t>
            </a:r>
            <a:endParaRPr lang="en-US" sz="2200" b="1" dirty="0">
              <a:latin typeface="+mj-lt"/>
            </a:endParaRPr>
          </a:p>
        </p:txBody>
      </p:sp>
      <p:sp>
        <p:nvSpPr>
          <p:cNvPr id="5" name="TextBox 4"/>
          <p:cNvSpPr txBox="1"/>
          <p:nvPr/>
        </p:nvSpPr>
        <p:spPr>
          <a:xfrm>
            <a:off x="142844" y="857232"/>
            <a:ext cx="5643602" cy="338554"/>
          </a:xfrm>
          <a:prstGeom prst="rect">
            <a:avLst/>
          </a:prstGeom>
          <a:noFill/>
        </p:spPr>
        <p:txBody>
          <a:bodyPr wrap="square" rtlCol="0">
            <a:spAutoFit/>
          </a:bodyPr>
          <a:lstStyle/>
          <a:p>
            <a:r>
              <a:rPr lang="en-IN" sz="1600" dirty="0" smtClean="0"/>
              <a:t>Critical </a:t>
            </a:r>
            <a:r>
              <a:rPr lang="en-IN" sz="1600" dirty="0" err="1" smtClean="0"/>
              <a:t>artifacts</a:t>
            </a:r>
            <a:r>
              <a:rPr lang="en-IN" sz="1600" dirty="0" smtClean="0"/>
              <a:t> locations :-</a:t>
            </a:r>
            <a:endParaRPr lang="en-US" sz="16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File Carving</a:t>
            </a:r>
            <a:endParaRPr lang="en-US" sz="2200" b="1" dirty="0">
              <a:latin typeface="+mj-lt"/>
            </a:endParaRPr>
          </a:p>
        </p:txBody>
      </p:sp>
      <p:sp>
        <p:nvSpPr>
          <p:cNvPr id="5" name="TextBox 4"/>
          <p:cNvSpPr txBox="1"/>
          <p:nvPr/>
        </p:nvSpPr>
        <p:spPr>
          <a:xfrm>
            <a:off x="214282" y="2000240"/>
            <a:ext cx="6500858" cy="892552"/>
          </a:xfrm>
          <a:prstGeom prst="rect">
            <a:avLst/>
          </a:prstGeom>
          <a:noFill/>
        </p:spPr>
        <p:txBody>
          <a:bodyPr wrap="square" rtlCol="0">
            <a:spAutoFit/>
          </a:bodyPr>
          <a:lstStyle/>
          <a:p>
            <a:r>
              <a:rPr lang="en-US" sz="2000" b="1" dirty="0" smtClean="0"/>
              <a:t>The Sleuth Kit</a:t>
            </a:r>
            <a:r>
              <a:rPr lang="en-US" sz="1600" b="1" dirty="0" smtClean="0"/>
              <a:t> </a:t>
            </a:r>
            <a:r>
              <a:rPr lang="en-GB" sz="1600" dirty="0" smtClean="0"/>
              <a:t>is a library and collection of command line tools that allow you to investigate disk images. The core functionality of TSK allows you to analyze volume and file system data.</a:t>
            </a:r>
            <a:endParaRPr lang="en-US" sz="1600" b="1" dirty="0"/>
          </a:p>
        </p:txBody>
      </p:sp>
      <p:pic>
        <p:nvPicPr>
          <p:cNvPr id="7" name="Picture 6" descr="hash3_v1_sm.jpg"/>
          <p:cNvPicPr>
            <a:picLocks noChangeAspect="1"/>
          </p:cNvPicPr>
          <p:nvPr/>
        </p:nvPicPr>
        <p:blipFill>
          <a:blip r:embed="rId2"/>
          <a:stretch>
            <a:fillRect/>
          </a:stretch>
        </p:blipFill>
        <p:spPr>
          <a:xfrm>
            <a:off x="7143768" y="1428736"/>
            <a:ext cx="1420368" cy="1981200"/>
          </a:xfrm>
          <a:prstGeom prst="rect">
            <a:avLst/>
          </a:prstGeom>
        </p:spPr>
      </p:pic>
      <p:sp>
        <p:nvSpPr>
          <p:cNvPr id="8" name="TextBox 7"/>
          <p:cNvSpPr txBox="1"/>
          <p:nvPr/>
        </p:nvSpPr>
        <p:spPr>
          <a:xfrm>
            <a:off x="2571736" y="928670"/>
            <a:ext cx="4000528" cy="400110"/>
          </a:xfrm>
          <a:prstGeom prst="rect">
            <a:avLst/>
          </a:prstGeom>
          <a:noFill/>
        </p:spPr>
        <p:txBody>
          <a:bodyPr wrap="square" rtlCol="0">
            <a:spAutoFit/>
          </a:bodyPr>
          <a:lstStyle/>
          <a:p>
            <a:pPr algn="ctr"/>
            <a:r>
              <a:rPr lang="en-US" sz="2000" b="1" dirty="0" smtClean="0"/>
              <a:t>Open source Tools</a:t>
            </a:r>
            <a:endParaRPr lang="en-US" sz="1600" b="1" dirty="0"/>
          </a:p>
        </p:txBody>
      </p:sp>
      <p:sp>
        <p:nvSpPr>
          <p:cNvPr id="9" name="TextBox 8"/>
          <p:cNvSpPr txBox="1"/>
          <p:nvPr/>
        </p:nvSpPr>
        <p:spPr>
          <a:xfrm>
            <a:off x="2428860" y="4286256"/>
            <a:ext cx="6500858" cy="1446550"/>
          </a:xfrm>
          <a:prstGeom prst="rect">
            <a:avLst/>
          </a:prstGeom>
          <a:noFill/>
        </p:spPr>
        <p:txBody>
          <a:bodyPr wrap="square" rtlCol="0">
            <a:spAutoFit/>
          </a:bodyPr>
          <a:lstStyle/>
          <a:p>
            <a:r>
              <a:rPr lang="en-GB" sz="2000" b="1" dirty="0" smtClean="0"/>
              <a:t>Autopsy</a:t>
            </a:r>
            <a:r>
              <a:rPr lang="en-GB" sz="2400" b="1" dirty="0" smtClean="0"/>
              <a:t> </a:t>
            </a:r>
            <a:r>
              <a:rPr lang="en-GB" sz="1600" dirty="0" smtClean="0"/>
              <a:t>is a digital forensics platform and graphical interface to </a:t>
            </a:r>
            <a:r>
              <a:rPr lang="en-US" sz="1600" dirty="0" smtClean="0"/>
              <a:t>The Sleuth Kit</a:t>
            </a:r>
            <a:r>
              <a:rPr lang="en-US" sz="1200" dirty="0" smtClean="0"/>
              <a:t> </a:t>
            </a:r>
            <a:r>
              <a:rPr lang="en-GB" sz="1600" dirty="0" smtClean="0"/>
              <a:t> and other digital forensics tools. It is used by law enforcement, military, and corporate examiners to investigate what happened on a computer. You can even use it to recover photos from your camera's memory card.</a:t>
            </a:r>
            <a:endParaRPr lang="en-US" sz="1600" b="1" dirty="0"/>
          </a:p>
        </p:txBody>
      </p:sp>
      <p:pic>
        <p:nvPicPr>
          <p:cNvPr id="10" name="Picture 9" descr="Autopsylogo.png"/>
          <p:cNvPicPr>
            <a:picLocks noChangeAspect="1"/>
          </p:cNvPicPr>
          <p:nvPr/>
        </p:nvPicPr>
        <p:blipFill>
          <a:blip r:embed="rId3"/>
          <a:stretch>
            <a:fillRect/>
          </a:stretch>
        </p:blipFill>
        <p:spPr>
          <a:xfrm>
            <a:off x="142844" y="3571876"/>
            <a:ext cx="2171700" cy="25431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Logical</a:t>
            </a:r>
            <a:r>
              <a:rPr lang="en-US" sz="2400" b="1" dirty="0"/>
              <a:t> </a:t>
            </a:r>
            <a:r>
              <a:rPr lang="en-IN" sz="2200" b="1" dirty="0" smtClean="0">
                <a:latin typeface="+mj-lt"/>
              </a:rPr>
              <a:t>Data Extraction</a:t>
            </a:r>
            <a:endParaRPr lang="en-US" sz="2200" b="1" dirty="0">
              <a:latin typeface="+mj-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File Carving</a:t>
            </a:r>
            <a:endParaRPr lang="en-US" sz="2200" b="1" dirty="0">
              <a:latin typeface="+mj-lt"/>
            </a:endParaRPr>
          </a:p>
        </p:txBody>
      </p:sp>
      <p:sp>
        <p:nvSpPr>
          <p:cNvPr id="8" name="TextBox 7"/>
          <p:cNvSpPr txBox="1"/>
          <p:nvPr/>
        </p:nvSpPr>
        <p:spPr>
          <a:xfrm>
            <a:off x="2571736" y="928670"/>
            <a:ext cx="4000528" cy="400110"/>
          </a:xfrm>
          <a:prstGeom prst="rect">
            <a:avLst/>
          </a:prstGeom>
          <a:noFill/>
        </p:spPr>
        <p:txBody>
          <a:bodyPr wrap="square" rtlCol="0">
            <a:spAutoFit/>
          </a:bodyPr>
          <a:lstStyle/>
          <a:p>
            <a:pPr algn="ctr"/>
            <a:r>
              <a:rPr lang="en-GB" sz="2000" b="1" dirty="0" smtClean="0"/>
              <a:t>Autopsy</a:t>
            </a:r>
            <a:endParaRPr lang="en-US" sz="1600" b="1" dirty="0"/>
          </a:p>
        </p:txBody>
      </p:sp>
      <p:sp>
        <p:nvSpPr>
          <p:cNvPr id="9" name="TextBox 8"/>
          <p:cNvSpPr txBox="1"/>
          <p:nvPr/>
        </p:nvSpPr>
        <p:spPr>
          <a:xfrm>
            <a:off x="0" y="1500174"/>
            <a:ext cx="9001156" cy="646331"/>
          </a:xfrm>
          <a:prstGeom prst="rect">
            <a:avLst/>
          </a:prstGeom>
          <a:noFill/>
        </p:spPr>
        <p:txBody>
          <a:bodyPr wrap="square" rtlCol="0">
            <a:spAutoFit/>
          </a:bodyPr>
          <a:lstStyle/>
          <a:p>
            <a:r>
              <a:rPr lang="en-US" dirty="0" smtClean="0"/>
              <a:t>Firstly we will create a  new case  and add Data Sources, In our case it’s a Disk Image file</a:t>
            </a:r>
            <a:endParaRPr lang="en-US" dirty="0"/>
          </a:p>
        </p:txBody>
      </p:sp>
      <p:pic>
        <p:nvPicPr>
          <p:cNvPr id="1026" name="Picture 2"/>
          <p:cNvPicPr>
            <a:picLocks noChangeAspect="1" noChangeArrowheads="1"/>
          </p:cNvPicPr>
          <p:nvPr/>
        </p:nvPicPr>
        <p:blipFill>
          <a:blip r:embed="rId2"/>
          <a:srcRect l="23810" t="6662" r="42577" b="44480"/>
          <a:stretch>
            <a:fillRect/>
          </a:stretch>
        </p:blipFill>
        <p:spPr bwMode="auto">
          <a:xfrm>
            <a:off x="142844" y="2214554"/>
            <a:ext cx="1857388" cy="17026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22801" t="5165" r="827" b="58680"/>
          <a:stretch>
            <a:fillRect/>
          </a:stretch>
        </p:blipFill>
        <p:spPr bwMode="auto">
          <a:xfrm>
            <a:off x="142844" y="4000504"/>
            <a:ext cx="5981865" cy="17859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23519" t="6906" r="45122" b="15745"/>
          <a:stretch>
            <a:fillRect/>
          </a:stretch>
        </p:blipFill>
        <p:spPr bwMode="auto">
          <a:xfrm>
            <a:off x="6357950" y="2095491"/>
            <a:ext cx="2372762" cy="3690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File Carving</a:t>
            </a:r>
            <a:endParaRPr lang="en-US" sz="2200" b="1" dirty="0">
              <a:latin typeface="+mj-lt"/>
            </a:endParaRPr>
          </a:p>
        </p:txBody>
      </p:sp>
      <p:sp>
        <p:nvSpPr>
          <p:cNvPr id="8" name="TextBox 7"/>
          <p:cNvSpPr txBox="1"/>
          <p:nvPr/>
        </p:nvSpPr>
        <p:spPr>
          <a:xfrm>
            <a:off x="2571736" y="928670"/>
            <a:ext cx="4000528" cy="400110"/>
          </a:xfrm>
          <a:prstGeom prst="rect">
            <a:avLst/>
          </a:prstGeom>
          <a:noFill/>
        </p:spPr>
        <p:txBody>
          <a:bodyPr wrap="square" rtlCol="0">
            <a:spAutoFit/>
          </a:bodyPr>
          <a:lstStyle/>
          <a:p>
            <a:pPr algn="ctr"/>
            <a:r>
              <a:rPr lang="en-GB" sz="2000" b="1" dirty="0" smtClean="0"/>
              <a:t>Autopsy</a:t>
            </a:r>
            <a:endParaRPr lang="en-US" sz="1600" b="1" dirty="0"/>
          </a:p>
        </p:txBody>
      </p:sp>
      <p:sp>
        <p:nvSpPr>
          <p:cNvPr id="9" name="TextBox 8"/>
          <p:cNvSpPr txBox="1"/>
          <p:nvPr/>
        </p:nvSpPr>
        <p:spPr>
          <a:xfrm>
            <a:off x="0" y="1500174"/>
            <a:ext cx="6000760" cy="3416320"/>
          </a:xfrm>
          <a:prstGeom prst="rect">
            <a:avLst/>
          </a:prstGeom>
          <a:noFill/>
        </p:spPr>
        <p:txBody>
          <a:bodyPr wrap="square" rtlCol="0">
            <a:spAutoFit/>
          </a:bodyPr>
          <a:lstStyle/>
          <a:p>
            <a:r>
              <a:rPr lang="en-US" dirty="0" smtClean="0"/>
              <a:t>Once the process is completed you should see a more user Friendly interface of carved out Locations like:</a:t>
            </a:r>
          </a:p>
          <a:p>
            <a:endParaRPr lang="en-US" dirty="0" smtClean="0"/>
          </a:p>
          <a:p>
            <a:pPr marL="342900" indent="-342900">
              <a:buFont typeface="Arial" pitchFamily="34" charset="0"/>
              <a:buChar char="•"/>
            </a:pPr>
            <a:r>
              <a:rPr lang="en-US" dirty="0" smtClean="0"/>
              <a:t>Call Logs</a:t>
            </a:r>
          </a:p>
          <a:p>
            <a:pPr marL="342900" indent="-342900">
              <a:buFont typeface="Arial" pitchFamily="34" charset="0"/>
              <a:buChar char="•"/>
            </a:pPr>
            <a:r>
              <a:rPr lang="en-US" dirty="0" smtClean="0"/>
              <a:t>Messages</a:t>
            </a:r>
          </a:p>
          <a:p>
            <a:pPr marL="342900" indent="-342900">
              <a:buFont typeface="Arial" pitchFamily="34" charset="0"/>
              <a:buChar char="•"/>
            </a:pPr>
            <a:r>
              <a:rPr lang="en-US" dirty="0" smtClean="0"/>
              <a:t>Web history</a:t>
            </a:r>
          </a:p>
          <a:p>
            <a:pPr marL="342900" indent="-342900">
              <a:buFont typeface="Arial" pitchFamily="34" charset="0"/>
              <a:buChar char="•"/>
            </a:pPr>
            <a:r>
              <a:rPr lang="en-US" dirty="0" smtClean="0"/>
              <a:t>Contacts</a:t>
            </a:r>
          </a:p>
          <a:p>
            <a:pPr marL="342900" indent="-342900">
              <a:buFont typeface="Arial" pitchFamily="34" charset="0"/>
              <a:buChar char="•"/>
            </a:pPr>
            <a:r>
              <a:rPr lang="en-US" dirty="0" smtClean="0"/>
              <a:t>Emails</a:t>
            </a:r>
          </a:p>
          <a:p>
            <a:pPr marL="342900" indent="-342900">
              <a:buFont typeface="Arial" pitchFamily="34" charset="0"/>
              <a:buChar char="•"/>
            </a:pPr>
            <a:r>
              <a:rPr lang="en-US" dirty="0" smtClean="0"/>
              <a:t>Images</a:t>
            </a:r>
          </a:p>
          <a:p>
            <a:pPr marL="342900" indent="-342900">
              <a:buFont typeface="Arial" pitchFamily="34" charset="0"/>
              <a:buChar char="•"/>
            </a:pPr>
            <a:endParaRPr lang="en-US" dirty="0" smtClean="0"/>
          </a:p>
          <a:p>
            <a:pPr marL="342900" indent="-342900"/>
            <a:r>
              <a:rPr lang="en-US" dirty="0" smtClean="0"/>
              <a:t>	Also it provides a Directory Hierarchy view if you wish to find something manually</a:t>
            </a:r>
          </a:p>
        </p:txBody>
      </p:sp>
      <p:pic>
        <p:nvPicPr>
          <p:cNvPr id="2052" name="Picture 4"/>
          <p:cNvPicPr>
            <a:picLocks noChangeAspect="1" noChangeArrowheads="1"/>
          </p:cNvPicPr>
          <p:nvPr/>
        </p:nvPicPr>
        <p:blipFill>
          <a:blip r:embed="rId2"/>
          <a:srcRect t="10817" r="85156" b="43028"/>
          <a:stretch>
            <a:fillRect/>
          </a:stretch>
        </p:blipFill>
        <p:spPr bwMode="auto">
          <a:xfrm>
            <a:off x="6143636" y="1357298"/>
            <a:ext cx="3000396" cy="50533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File Carving</a:t>
            </a:r>
            <a:endParaRPr lang="en-US" sz="2200" b="1" dirty="0">
              <a:latin typeface="+mj-lt"/>
            </a:endParaRPr>
          </a:p>
        </p:txBody>
      </p:sp>
      <p:sp>
        <p:nvSpPr>
          <p:cNvPr id="8" name="TextBox 7"/>
          <p:cNvSpPr txBox="1"/>
          <p:nvPr/>
        </p:nvSpPr>
        <p:spPr>
          <a:xfrm>
            <a:off x="2571736" y="928670"/>
            <a:ext cx="4000528" cy="400110"/>
          </a:xfrm>
          <a:prstGeom prst="rect">
            <a:avLst/>
          </a:prstGeom>
          <a:noFill/>
        </p:spPr>
        <p:txBody>
          <a:bodyPr wrap="square" rtlCol="0">
            <a:spAutoFit/>
          </a:bodyPr>
          <a:lstStyle/>
          <a:p>
            <a:pPr algn="ctr"/>
            <a:r>
              <a:rPr lang="en-GB" sz="2000" b="1" dirty="0" smtClean="0"/>
              <a:t>Autopsy</a:t>
            </a:r>
            <a:endParaRPr lang="en-US" sz="1600" b="1" dirty="0"/>
          </a:p>
        </p:txBody>
      </p:sp>
      <p:sp>
        <p:nvSpPr>
          <p:cNvPr id="9" name="TextBox 8"/>
          <p:cNvSpPr txBox="1"/>
          <p:nvPr/>
        </p:nvSpPr>
        <p:spPr>
          <a:xfrm>
            <a:off x="0" y="1357298"/>
            <a:ext cx="8929718" cy="646331"/>
          </a:xfrm>
          <a:prstGeom prst="rect">
            <a:avLst/>
          </a:prstGeom>
          <a:noFill/>
        </p:spPr>
        <p:txBody>
          <a:bodyPr wrap="square" rtlCol="0">
            <a:spAutoFit/>
          </a:bodyPr>
          <a:lstStyle/>
          <a:p>
            <a:r>
              <a:rPr lang="en-US" b="1" dirty="0" smtClean="0"/>
              <a:t>Timeline View </a:t>
            </a:r>
            <a:r>
              <a:rPr lang="en-US" dirty="0" smtClean="0"/>
              <a:t>lets you search on a specific Timeline rather than manually digging the data based off their timestamps.</a:t>
            </a:r>
            <a:endParaRPr lang="en-US" dirty="0"/>
          </a:p>
        </p:txBody>
      </p:sp>
      <p:pic>
        <p:nvPicPr>
          <p:cNvPr id="3074" name="Picture 2"/>
          <p:cNvPicPr>
            <a:picLocks noChangeAspect="1" noChangeArrowheads="1"/>
          </p:cNvPicPr>
          <p:nvPr/>
        </p:nvPicPr>
        <p:blipFill>
          <a:blip r:embed="rId2"/>
          <a:srcRect/>
          <a:stretch>
            <a:fillRect/>
          </a:stretch>
        </p:blipFill>
        <p:spPr bwMode="auto">
          <a:xfrm>
            <a:off x="1088749" y="2143116"/>
            <a:ext cx="8055251" cy="4286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File Carving</a:t>
            </a:r>
            <a:endParaRPr lang="en-US" sz="2200" b="1" dirty="0">
              <a:latin typeface="+mj-lt"/>
            </a:endParaRPr>
          </a:p>
        </p:txBody>
      </p:sp>
      <p:sp>
        <p:nvSpPr>
          <p:cNvPr id="8" name="TextBox 7"/>
          <p:cNvSpPr txBox="1"/>
          <p:nvPr/>
        </p:nvSpPr>
        <p:spPr>
          <a:xfrm>
            <a:off x="2571736" y="928670"/>
            <a:ext cx="4000528" cy="400110"/>
          </a:xfrm>
          <a:prstGeom prst="rect">
            <a:avLst/>
          </a:prstGeom>
          <a:noFill/>
        </p:spPr>
        <p:txBody>
          <a:bodyPr wrap="square" rtlCol="0">
            <a:spAutoFit/>
          </a:bodyPr>
          <a:lstStyle/>
          <a:p>
            <a:pPr algn="ctr"/>
            <a:r>
              <a:rPr lang="en-GB" sz="2000" b="1" dirty="0" smtClean="0"/>
              <a:t>Autopsy</a:t>
            </a:r>
            <a:endParaRPr lang="en-US" sz="1600" b="1" dirty="0"/>
          </a:p>
        </p:txBody>
      </p:sp>
      <p:sp>
        <p:nvSpPr>
          <p:cNvPr id="9" name="TextBox 8"/>
          <p:cNvSpPr txBox="1"/>
          <p:nvPr/>
        </p:nvSpPr>
        <p:spPr>
          <a:xfrm>
            <a:off x="0" y="1357298"/>
            <a:ext cx="8929718" cy="646331"/>
          </a:xfrm>
          <a:prstGeom prst="rect">
            <a:avLst/>
          </a:prstGeom>
          <a:noFill/>
        </p:spPr>
        <p:txBody>
          <a:bodyPr wrap="square" rtlCol="0">
            <a:spAutoFit/>
          </a:bodyPr>
          <a:lstStyle/>
          <a:p>
            <a:r>
              <a:rPr lang="en-US" dirty="0" smtClean="0"/>
              <a:t>Autopsy provides a option to Generate Reports in many different formats and you can filter out the outputs based on tagging</a:t>
            </a:r>
          </a:p>
        </p:txBody>
      </p:sp>
      <p:pic>
        <p:nvPicPr>
          <p:cNvPr id="4098" name="Picture 2"/>
          <p:cNvPicPr>
            <a:picLocks noChangeAspect="1" noChangeArrowheads="1"/>
          </p:cNvPicPr>
          <p:nvPr/>
        </p:nvPicPr>
        <p:blipFill>
          <a:blip r:embed="rId2"/>
          <a:srcRect r="67164" b="18680"/>
          <a:stretch>
            <a:fillRect/>
          </a:stretch>
        </p:blipFill>
        <p:spPr bwMode="auto">
          <a:xfrm>
            <a:off x="0" y="2071678"/>
            <a:ext cx="2000232" cy="3273107"/>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r="73334" b="66816"/>
          <a:stretch>
            <a:fillRect/>
          </a:stretch>
        </p:blipFill>
        <p:spPr bwMode="auto">
          <a:xfrm>
            <a:off x="2714612" y="2571744"/>
            <a:ext cx="1714489" cy="140969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l="962" t="7101" r="48076"/>
          <a:stretch>
            <a:fillRect/>
          </a:stretch>
        </p:blipFill>
        <p:spPr bwMode="auto">
          <a:xfrm>
            <a:off x="5214942" y="2214554"/>
            <a:ext cx="3786214" cy="3738554"/>
          </a:xfrm>
          <a:prstGeom prst="rect">
            <a:avLst/>
          </a:prstGeom>
          <a:noFill/>
          <a:ln w="9525">
            <a:noFill/>
            <a:miter lim="800000"/>
            <a:headEnd/>
            <a:tailEnd/>
          </a:ln>
          <a:effectLst/>
        </p:spPr>
      </p:pic>
      <p:cxnSp>
        <p:nvCxnSpPr>
          <p:cNvPr id="11" name="Straight Arrow Connector 10"/>
          <p:cNvCxnSpPr>
            <a:stCxn id="4098" idx="3"/>
            <a:endCxn id="4099" idx="1"/>
          </p:cNvCxnSpPr>
          <p:nvPr/>
        </p:nvCxnSpPr>
        <p:spPr>
          <a:xfrm flipV="1">
            <a:off x="2000232" y="3276592"/>
            <a:ext cx="714380" cy="43164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4099" idx="3"/>
            <a:endCxn id="4100" idx="1"/>
          </p:cNvCxnSpPr>
          <p:nvPr/>
        </p:nvCxnSpPr>
        <p:spPr>
          <a:xfrm>
            <a:off x="4429101" y="3276592"/>
            <a:ext cx="785841" cy="807239"/>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785794"/>
            <a:ext cx="8215370" cy="338554"/>
          </a:xfrm>
          <a:prstGeom prst="rect">
            <a:avLst/>
          </a:prstGeom>
          <a:noFill/>
        </p:spPr>
        <p:txBody>
          <a:bodyPr wrap="square" rtlCol="0">
            <a:spAutoFit/>
          </a:bodyPr>
          <a:lstStyle/>
          <a:p>
            <a:pPr algn="ctr"/>
            <a:r>
              <a:rPr lang="en-IN" sz="1600" b="1" dirty="0" smtClean="0"/>
              <a:t>Understanding the </a:t>
            </a:r>
            <a:r>
              <a:rPr lang="en-IN" sz="1600" b="1" dirty="0" err="1" smtClean="0"/>
              <a:t>SimCard</a:t>
            </a:r>
            <a:endParaRPr lang="en-US" sz="1600" b="1" dirty="0"/>
          </a:p>
        </p:txBody>
      </p:sp>
      <p:pic>
        <p:nvPicPr>
          <p:cNvPr id="7" name="Picture 6" descr="1280px-Chip_extracted_from_an_ATT_Mobility_SIM_Card.jpg"/>
          <p:cNvPicPr>
            <a:picLocks noChangeAspect="1"/>
          </p:cNvPicPr>
          <p:nvPr/>
        </p:nvPicPr>
        <p:blipFill>
          <a:blip r:embed="rId2"/>
          <a:stretch>
            <a:fillRect/>
          </a:stretch>
        </p:blipFill>
        <p:spPr>
          <a:xfrm>
            <a:off x="1142976" y="1285860"/>
            <a:ext cx="6858048" cy="5143536"/>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785794"/>
            <a:ext cx="8215370" cy="338554"/>
          </a:xfrm>
          <a:prstGeom prst="rect">
            <a:avLst/>
          </a:prstGeom>
          <a:noFill/>
        </p:spPr>
        <p:txBody>
          <a:bodyPr wrap="square" rtlCol="0">
            <a:spAutoFit/>
          </a:bodyPr>
          <a:lstStyle/>
          <a:p>
            <a:pPr algn="ctr"/>
            <a:r>
              <a:rPr lang="en-IN" sz="1600" b="1" dirty="0" smtClean="0"/>
              <a:t>Technical Details of SIM Card</a:t>
            </a:r>
            <a:endParaRPr lang="en-US" sz="1600" b="1" dirty="0"/>
          </a:p>
        </p:txBody>
      </p:sp>
      <p:sp>
        <p:nvSpPr>
          <p:cNvPr id="10" name="TextBox 9"/>
          <p:cNvSpPr txBox="1"/>
          <p:nvPr/>
        </p:nvSpPr>
        <p:spPr>
          <a:xfrm>
            <a:off x="142844" y="1113052"/>
            <a:ext cx="8643998" cy="1815882"/>
          </a:xfrm>
          <a:prstGeom prst="rect">
            <a:avLst/>
          </a:prstGeom>
          <a:noFill/>
        </p:spPr>
        <p:txBody>
          <a:bodyPr wrap="square" rtlCol="0">
            <a:spAutoFit/>
          </a:bodyPr>
          <a:lstStyle/>
          <a:p>
            <a:r>
              <a:rPr lang="en-GB" sz="1600" dirty="0" smtClean="0"/>
              <a:t>SIM cards physical dimension follows ISO/IEC 7816 standard, managed jointly by the ISO and IEC. SIM card also contains its own: </a:t>
            </a:r>
          </a:p>
          <a:p>
            <a:r>
              <a:rPr lang="en-GB" sz="1600" dirty="0" smtClean="0"/>
              <a:t>• Microprocessor (CPU) </a:t>
            </a:r>
          </a:p>
          <a:p>
            <a:r>
              <a:rPr lang="en-GB" sz="1600" dirty="0" smtClean="0"/>
              <a:t>• Program memory (ROM)</a:t>
            </a:r>
          </a:p>
          <a:p>
            <a:r>
              <a:rPr lang="en-GB" sz="1600" dirty="0" smtClean="0"/>
              <a:t>• Working memory (RAM)</a:t>
            </a:r>
          </a:p>
          <a:p>
            <a:r>
              <a:rPr lang="en-GB" sz="1600" dirty="0" smtClean="0"/>
              <a:t>• Data memory (EPROM or E2PROM)</a:t>
            </a:r>
          </a:p>
          <a:p>
            <a:r>
              <a:rPr lang="en-GB" sz="1600" dirty="0" smtClean="0"/>
              <a:t>• Serial communication module</a:t>
            </a:r>
            <a:endParaRPr lang="en-US" sz="1600" b="1" dirty="0"/>
          </a:p>
        </p:txBody>
      </p:sp>
      <p:pic>
        <p:nvPicPr>
          <p:cNvPr id="11" name="Picture 10" descr="sim2.jpg"/>
          <p:cNvPicPr>
            <a:picLocks noChangeAspect="1"/>
          </p:cNvPicPr>
          <p:nvPr/>
        </p:nvPicPr>
        <p:blipFill>
          <a:blip r:embed="rId2"/>
          <a:stretch>
            <a:fillRect/>
          </a:stretch>
        </p:blipFill>
        <p:spPr>
          <a:xfrm>
            <a:off x="1071538" y="3143248"/>
            <a:ext cx="6868844" cy="2928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2786050" y="6143644"/>
            <a:ext cx="3714776" cy="276999"/>
          </a:xfrm>
          <a:prstGeom prst="rect">
            <a:avLst/>
          </a:prstGeom>
          <a:noFill/>
        </p:spPr>
        <p:txBody>
          <a:bodyPr wrap="square" rtlCol="0">
            <a:spAutoFit/>
          </a:bodyPr>
          <a:lstStyle/>
          <a:p>
            <a:pPr algn="ctr"/>
            <a:r>
              <a:rPr lang="en-GB" sz="1200" i="1" dirty="0" smtClean="0"/>
              <a:t>Logical Structure of a SIM card</a:t>
            </a:r>
            <a:endParaRPr lang="en-US" sz="1200" b="1" i="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428596" y="785794"/>
            <a:ext cx="8215370" cy="338554"/>
          </a:xfrm>
          <a:prstGeom prst="rect">
            <a:avLst/>
          </a:prstGeom>
          <a:noFill/>
        </p:spPr>
        <p:txBody>
          <a:bodyPr wrap="square" rtlCol="0">
            <a:spAutoFit/>
          </a:bodyPr>
          <a:lstStyle/>
          <a:p>
            <a:pPr algn="ctr"/>
            <a:r>
              <a:rPr lang="en-IN" sz="1600" b="1" dirty="0" smtClean="0"/>
              <a:t>SIM Card Connection pads</a:t>
            </a:r>
            <a:endParaRPr lang="en-US" sz="1600" b="1" dirty="0"/>
          </a:p>
        </p:txBody>
      </p:sp>
      <p:sp>
        <p:nvSpPr>
          <p:cNvPr id="10" name="TextBox 9"/>
          <p:cNvSpPr txBox="1"/>
          <p:nvPr/>
        </p:nvSpPr>
        <p:spPr>
          <a:xfrm>
            <a:off x="142844" y="1269762"/>
            <a:ext cx="3714776" cy="5016758"/>
          </a:xfrm>
          <a:prstGeom prst="rect">
            <a:avLst/>
          </a:prstGeom>
          <a:noFill/>
        </p:spPr>
        <p:txBody>
          <a:bodyPr wrap="square" rtlCol="0">
            <a:spAutoFit/>
          </a:bodyPr>
          <a:lstStyle/>
          <a:p>
            <a:pPr>
              <a:buFont typeface="Arial" pitchFamily="34" charset="0"/>
              <a:buChar char="•"/>
            </a:pPr>
            <a:r>
              <a:rPr lang="en-GB" sz="1600" b="1" dirty="0" smtClean="0"/>
              <a:t> SIM data </a:t>
            </a:r>
            <a:r>
              <a:rPr lang="en-GB" sz="1600" dirty="0" smtClean="0"/>
              <a:t>- </a:t>
            </a:r>
            <a:r>
              <a:rPr lang="en-GB" sz="1600" dirty="0" err="1" smtClean="0"/>
              <a:t>Нis</a:t>
            </a:r>
            <a:r>
              <a:rPr lang="en-GB" sz="1600" dirty="0" smtClean="0"/>
              <a:t> accesses the digital data being stored on a SIM memory.</a:t>
            </a:r>
          </a:p>
          <a:p>
            <a:endParaRPr lang="en-GB" sz="1600" dirty="0" smtClean="0"/>
          </a:p>
          <a:p>
            <a:pPr>
              <a:buFont typeface="Arial" pitchFamily="34" charset="0"/>
              <a:buChar char="•"/>
            </a:pPr>
            <a:r>
              <a:rPr lang="en-GB" sz="1600" b="1" dirty="0" smtClean="0"/>
              <a:t> SIM clock</a:t>
            </a:r>
            <a:r>
              <a:rPr lang="en-GB" sz="1600" dirty="0" smtClean="0"/>
              <a:t> - </a:t>
            </a:r>
            <a:r>
              <a:rPr lang="en-GB" sz="1600" dirty="0" err="1" smtClean="0"/>
              <a:t>Нis</a:t>
            </a:r>
            <a:r>
              <a:rPr lang="en-GB" sz="1600" dirty="0" smtClean="0"/>
              <a:t> is a clock frequency signal that synchronizes to the digital data to create data signal for transferring or sending and receiving data information. </a:t>
            </a:r>
          </a:p>
          <a:p>
            <a:pPr>
              <a:buFont typeface="Arial" pitchFamily="34" charset="0"/>
              <a:buChar char="•"/>
            </a:pPr>
            <a:endParaRPr lang="en-GB" sz="1600" dirty="0" smtClean="0"/>
          </a:p>
          <a:p>
            <a:pPr>
              <a:buFont typeface="Arial" pitchFamily="34" charset="0"/>
              <a:buChar char="•"/>
            </a:pPr>
            <a:r>
              <a:rPr lang="en-GB" sz="1600" b="1" dirty="0" smtClean="0"/>
              <a:t> SIM reset</a:t>
            </a:r>
            <a:r>
              <a:rPr lang="en-GB" sz="1600" dirty="0" smtClean="0"/>
              <a:t> - </a:t>
            </a:r>
            <a:r>
              <a:rPr lang="en-GB" sz="1600" dirty="0" err="1" smtClean="0"/>
              <a:t>Нis</a:t>
            </a:r>
            <a:r>
              <a:rPr lang="en-GB" sz="1600" dirty="0" smtClean="0"/>
              <a:t> is a frequency signal that is meant to trigger or reset all the synchronization processes. </a:t>
            </a:r>
          </a:p>
          <a:p>
            <a:pPr>
              <a:buFont typeface="Arial" pitchFamily="34" charset="0"/>
              <a:buChar char="•"/>
            </a:pPr>
            <a:endParaRPr lang="en-GB" sz="1600" dirty="0" smtClean="0"/>
          </a:p>
          <a:p>
            <a:pPr>
              <a:buFont typeface="Arial" pitchFamily="34" charset="0"/>
              <a:buChar char="•"/>
            </a:pPr>
            <a:r>
              <a:rPr lang="en-GB" sz="1600" b="1" dirty="0" smtClean="0"/>
              <a:t> VSIM B+ supply voltage</a:t>
            </a:r>
            <a:r>
              <a:rPr lang="en-GB" sz="1600" dirty="0" smtClean="0"/>
              <a:t> – It is a power supply voltage which is used to activate the circuit of a SIM card. </a:t>
            </a:r>
          </a:p>
          <a:p>
            <a:pPr>
              <a:buFont typeface="Arial" pitchFamily="34" charset="0"/>
              <a:buChar char="•"/>
            </a:pPr>
            <a:endParaRPr lang="en-GB" sz="1600" dirty="0" smtClean="0"/>
          </a:p>
          <a:p>
            <a:pPr>
              <a:buFont typeface="Arial" pitchFamily="34" charset="0"/>
              <a:buChar char="•"/>
            </a:pPr>
            <a:r>
              <a:rPr lang="en-GB" sz="1600" b="1" dirty="0" smtClean="0"/>
              <a:t> SIM ground </a:t>
            </a:r>
            <a:r>
              <a:rPr lang="en-GB" sz="1600" dirty="0" smtClean="0"/>
              <a:t>- A ground line voltage. </a:t>
            </a:r>
          </a:p>
          <a:p>
            <a:pPr>
              <a:buFont typeface="Arial" pitchFamily="34" charset="0"/>
              <a:buChar char="•"/>
            </a:pPr>
            <a:endParaRPr lang="en-GB" sz="1600" dirty="0" smtClean="0"/>
          </a:p>
          <a:p>
            <a:pPr>
              <a:buFont typeface="Arial" pitchFamily="34" charset="0"/>
              <a:buChar char="•"/>
            </a:pPr>
            <a:r>
              <a:rPr lang="en-GB" sz="1600" dirty="0" smtClean="0"/>
              <a:t> The sixth one is not connected.</a:t>
            </a:r>
            <a:endParaRPr lang="en-US" sz="1600" b="1" dirty="0"/>
          </a:p>
        </p:txBody>
      </p:sp>
      <p:pic>
        <p:nvPicPr>
          <p:cNvPr id="7" name="Picture 6" descr="sim1.png"/>
          <p:cNvPicPr>
            <a:picLocks noChangeAspect="1"/>
          </p:cNvPicPr>
          <p:nvPr/>
        </p:nvPicPr>
        <p:blipFill>
          <a:blip r:embed="rId2"/>
          <a:stretch>
            <a:fillRect/>
          </a:stretch>
        </p:blipFill>
        <p:spPr>
          <a:xfrm>
            <a:off x="3714744" y="1214422"/>
            <a:ext cx="5414417" cy="457203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428596" y="785794"/>
            <a:ext cx="8215370" cy="338554"/>
          </a:xfrm>
          <a:prstGeom prst="rect">
            <a:avLst/>
          </a:prstGeom>
          <a:noFill/>
        </p:spPr>
        <p:txBody>
          <a:bodyPr wrap="square" rtlCol="0">
            <a:spAutoFit/>
          </a:bodyPr>
          <a:lstStyle/>
          <a:p>
            <a:pPr algn="ctr"/>
            <a:r>
              <a:rPr lang="en-IN" sz="1600" b="1" dirty="0" smtClean="0"/>
              <a:t>SIM Card File System</a:t>
            </a:r>
            <a:endParaRPr lang="en-US" sz="1600" b="1" dirty="0"/>
          </a:p>
        </p:txBody>
      </p:sp>
      <p:sp>
        <p:nvSpPr>
          <p:cNvPr id="10" name="TextBox 9"/>
          <p:cNvSpPr txBox="1"/>
          <p:nvPr/>
        </p:nvSpPr>
        <p:spPr>
          <a:xfrm>
            <a:off x="5000628" y="1405015"/>
            <a:ext cx="4000528" cy="4524315"/>
          </a:xfrm>
          <a:prstGeom prst="rect">
            <a:avLst/>
          </a:prstGeom>
          <a:noFill/>
        </p:spPr>
        <p:txBody>
          <a:bodyPr wrap="square" rtlCol="0">
            <a:spAutoFit/>
          </a:bodyPr>
          <a:lstStyle/>
          <a:p>
            <a:r>
              <a:rPr lang="en-GB" sz="1600" dirty="0" smtClean="0"/>
              <a:t>The file system of a SIM card is organized in a hierarchical tree structure, </a:t>
            </a:r>
          </a:p>
          <a:p>
            <a:endParaRPr lang="en-GB" sz="1600" dirty="0" smtClean="0"/>
          </a:p>
          <a:p>
            <a:r>
              <a:rPr lang="en-GB" sz="1600" b="1" dirty="0" smtClean="0"/>
              <a:t>Master File (MF)</a:t>
            </a:r>
            <a:r>
              <a:rPr lang="en-GB" sz="1600" dirty="0" smtClean="0"/>
              <a:t> – Master file is the root of the file system organization. It contains all the dedicated and elementary files.</a:t>
            </a:r>
          </a:p>
          <a:p>
            <a:endParaRPr lang="en-GB" sz="1600" dirty="0" smtClean="0"/>
          </a:p>
          <a:p>
            <a:r>
              <a:rPr lang="en-GB" sz="1600" b="1" dirty="0" smtClean="0"/>
              <a:t>Dedicated File (DF)</a:t>
            </a:r>
            <a:r>
              <a:rPr lang="en-GB" sz="1600" dirty="0" smtClean="0"/>
              <a:t> – Dedicated files are subordinate directories to the master file that contain dedicated and elementary files.</a:t>
            </a:r>
          </a:p>
          <a:p>
            <a:endParaRPr lang="en-GB" sz="1600" dirty="0" smtClean="0"/>
          </a:p>
          <a:p>
            <a:r>
              <a:rPr lang="en-GB" sz="1600" b="1" dirty="0" smtClean="0"/>
              <a:t>Elementary File (EF) </a:t>
            </a:r>
            <a:r>
              <a:rPr lang="en-GB" sz="1600" dirty="0" smtClean="0"/>
              <a:t>–  These are files that contain various types of formatted data structures, which can be a sequence of data bytes, a sequence of fixed size records, or a fixed set of fixed size records used cyclically</a:t>
            </a:r>
            <a:endParaRPr lang="en-US" sz="1600" b="1" dirty="0"/>
          </a:p>
        </p:txBody>
      </p:sp>
      <p:pic>
        <p:nvPicPr>
          <p:cNvPr id="6" name="Picture 5" descr="111913_0023_SIMCardFore4.jpg"/>
          <p:cNvPicPr>
            <a:picLocks noChangeAspect="1"/>
          </p:cNvPicPr>
          <p:nvPr/>
        </p:nvPicPr>
        <p:blipFill>
          <a:blip r:embed="rId2"/>
          <a:srcRect t="8446"/>
          <a:stretch>
            <a:fillRect/>
          </a:stretch>
        </p:blipFill>
        <p:spPr>
          <a:xfrm>
            <a:off x="142844" y="1500174"/>
            <a:ext cx="4839862" cy="3857652"/>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214282" y="1571612"/>
            <a:ext cx="3929090" cy="4770537"/>
          </a:xfrm>
          <a:prstGeom prst="rect">
            <a:avLst/>
          </a:prstGeom>
          <a:noFill/>
        </p:spPr>
        <p:txBody>
          <a:bodyPr wrap="square" rtlCol="0">
            <a:spAutoFit/>
          </a:bodyPr>
          <a:lstStyle/>
          <a:p>
            <a:pPr>
              <a:buFont typeface="Arial" pitchFamily="34" charset="0"/>
              <a:buChar char="•"/>
            </a:pPr>
            <a:r>
              <a:rPr lang="en-GB" sz="1600" dirty="0" smtClean="0"/>
              <a:t> Every SIM is identified internationally by its ICC-ID (Integrated Circuit Card ID)</a:t>
            </a:r>
          </a:p>
          <a:p>
            <a:endParaRPr lang="en-GB" sz="1600" dirty="0" smtClean="0"/>
          </a:p>
          <a:p>
            <a:pPr>
              <a:buFont typeface="Arial" pitchFamily="34" charset="0"/>
              <a:buChar char="•"/>
            </a:pPr>
            <a:r>
              <a:rPr lang="en-GB" sz="1600" dirty="0" smtClean="0"/>
              <a:t> The ICC-IDs are stored in the SIM card and they may even be engraved or printed on the SIM card’s body during a process which is called personalization</a:t>
            </a:r>
          </a:p>
          <a:p>
            <a:pPr>
              <a:buFont typeface="Arial" pitchFamily="34" charset="0"/>
              <a:buChar char="•"/>
            </a:pPr>
            <a:endParaRPr lang="en-GB" sz="1600" dirty="0" smtClean="0"/>
          </a:p>
          <a:p>
            <a:pPr>
              <a:buFont typeface="Arial" pitchFamily="34" charset="0"/>
              <a:buChar char="•"/>
            </a:pPr>
            <a:r>
              <a:rPr lang="en-GB" sz="1600" dirty="0" smtClean="0"/>
              <a:t> The number is generally up to 18 digits long with an addition of a single “check digit” that is used for error detection.</a:t>
            </a:r>
          </a:p>
          <a:p>
            <a:pPr>
              <a:buFont typeface="Arial" pitchFamily="34" charset="0"/>
              <a:buChar char="•"/>
            </a:pPr>
            <a:endParaRPr lang="en-GB" sz="1600" dirty="0" smtClean="0"/>
          </a:p>
          <a:p>
            <a:pPr>
              <a:buFont typeface="Arial" pitchFamily="34" charset="0"/>
              <a:buChar char="•"/>
            </a:pPr>
            <a:r>
              <a:rPr lang="en-GB" sz="1600" dirty="0" smtClean="0"/>
              <a:t> This single digit allows us to detect mistyped digits, an input error of digits or a permutation of two successive digits. This digit is calculated with the use of the </a:t>
            </a:r>
            <a:r>
              <a:rPr lang="en-GB" sz="1600" dirty="0" err="1" smtClean="0"/>
              <a:t>Luhn</a:t>
            </a:r>
            <a:r>
              <a:rPr lang="en-GB" sz="1600" dirty="0" smtClean="0"/>
              <a:t> algorithm</a:t>
            </a:r>
          </a:p>
          <a:p>
            <a:pPr>
              <a:buFont typeface="Arial" pitchFamily="34" charset="0"/>
              <a:buChar char="•"/>
            </a:pPr>
            <a:endParaRPr lang="en-GB" sz="1600" dirty="0" smtClean="0"/>
          </a:p>
          <a:p>
            <a:pPr>
              <a:buFont typeface="Arial" pitchFamily="34" charset="0"/>
              <a:buChar char="•"/>
            </a:pPr>
            <a:r>
              <a:rPr lang="en-GB" sz="1600" dirty="0" smtClean="0"/>
              <a:t> Example </a:t>
            </a:r>
            <a:r>
              <a:rPr lang="en-GB" sz="1600" b="1" dirty="0" smtClean="0"/>
              <a:t>89 91 10 1200 00 320451 0</a:t>
            </a:r>
            <a:endParaRPr lang="en-US" sz="1600" b="1" dirty="0"/>
          </a:p>
        </p:txBody>
      </p:sp>
      <p:sp>
        <p:nvSpPr>
          <p:cNvPr id="7" name="TextBox 6"/>
          <p:cNvSpPr txBox="1"/>
          <p:nvPr/>
        </p:nvSpPr>
        <p:spPr>
          <a:xfrm>
            <a:off x="285720" y="1142984"/>
            <a:ext cx="1714512" cy="400110"/>
          </a:xfrm>
          <a:prstGeom prst="rect">
            <a:avLst/>
          </a:prstGeom>
          <a:noFill/>
        </p:spPr>
        <p:txBody>
          <a:bodyPr wrap="square" rtlCol="0">
            <a:spAutoFit/>
          </a:bodyPr>
          <a:lstStyle/>
          <a:p>
            <a:r>
              <a:rPr lang="en-IN" sz="2000" b="1" dirty="0" smtClean="0"/>
              <a:t>ICCID</a:t>
            </a:r>
            <a:endParaRPr lang="en-US" sz="2000" b="1" dirty="0"/>
          </a:p>
        </p:txBody>
      </p:sp>
      <p:pic>
        <p:nvPicPr>
          <p:cNvPr id="12" name="Picture 11" descr="dfsda.png"/>
          <p:cNvPicPr>
            <a:picLocks noChangeAspect="1"/>
          </p:cNvPicPr>
          <p:nvPr/>
        </p:nvPicPr>
        <p:blipFill>
          <a:blip r:embed="rId2"/>
          <a:stretch>
            <a:fillRect/>
          </a:stretch>
        </p:blipFill>
        <p:spPr>
          <a:xfrm>
            <a:off x="4188809" y="1500174"/>
            <a:ext cx="4955191" cy="277137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142844" y="1857364"/>
            <a:ext cx="3786214" cy="3293209"/>
          </a:xfrm>
          <a:prstGeom prst="rect">
            <a:avLst/>
          </a:prstGeom>
          <a:noFill/>
        </p:spPr>
        <p:txBody>
          <a:bodyPr wrap="square" rtlCol="0">
            <a:spAutoFit/>
          </a:bodyPr>
          <a:lstStyle/>
          <a:p>
            <a:pPr fontAlgn="base">
              <a:buFont typeface="Arial" pitchFamily="34" charset="0"/>
              <a:buChar char="•"/>
            </a:pPr>
            <a:r>
              <a:rPr lang="en-GB" sz="1600" dirty="0" smtClean="0"/>
              <a:t> If just a sum is used both strings "ABCD" and "ABDC" would yield the same checksum ("A"+"B"+"C"+"D"), so simple swap errors could happen unnoticed.</a:t>
            </a:r>
          </a:p>
          <a:p>
            <a:pPr fontAlgn="base">
              <a:buFont typeface="Arial" pitchFamily="34" charset="0"/>
              <a:buChar char="•"/>
            </a:pPr>
            <a:endParaRPr lang="en-GB" sz="1600" dirty="0" smtClean="0"/>
          </a:p>
          <a:p>
            <a:pPr fontAlgn="base">
              <a:buFont typeface="Arial" pitchFamily="34" charset="0"/>
              <a:buChar char="•"/>
            </a:pPr>
            <a:r>
              <a:rPr lang="en-GB" sz="1600" dirty="0" smtClean="0"/>
              <a:t> However, taking parity into </a:t>
            </a:r>
            <a:r>
              <a:rPr lang="en-GB" sz="1600" dirty="0" err="1" smtClean="0"/>
              <a:t>concideration</a:t>
            </a:r>
            <a:r>
              <a:rPr lang="en-GB" sz="1600" dirty="0" smtClean="0"/>
              <a:t>, "ABCD" and "ABDC" will become (2"A"+"B"+2"C"+"D") and (2"A"+"B"+"C"+2"D") respectively, which are (likely) different numbers, so in this way we could detect if two characters were </a:t>
            </a:r>
            <a:r>
              <a:rPr lang="en-GB" sz="1600" dirty="0" err="1" smtClean="0"/>
              <a:t>inadvertly</a:t>
            </a:r>
            <a:r>
              <a:rPr lang="en-GB" sz="1600" dirty="0" smtClean="0"/>
              <a:t> swapped.</a:t>
            </a:r>
            <a:endParaRPr lang="en-GB" sz="1600" dirty="0"/>
          </a:p>
        </p:txBody>
      </p:sp>
      <p:sp>
        <p:nvSpPr>
          <p:cNvPr id="7" name="TextBox 6"/>
          <p:cNvSpPr txBox="1"/>
          <p:nvPr/>
        </p:nvSpPr>
        <p:spPr>
          <a:xfrm>
            <a:off x="357158" y="1214422"/>
            <a:ext cx="3643338" cy="400110"/>
          </a:xfrm>
          <a:prstGeom prst="rect">
            <a:avLst/>
          </a:prstGeom>
          <a:noFill/>
        </p:spPr>
        <p:txBody>
          <a:bodyPr wrap="square" rtlCol="0">
            <a:spAutoFit/>
          </a:bodyPr>
          <a:lstStyle/>
          <a:p>
            <a:r>
              <a:rPr lang="en-GB" sz="2000" b="1" dirty="0" err="1" smtClean="0"/>
              <a:t>Luhn</a:t>
            </a:r>
            <a:r>
              <a:rPr lang="en-GB" sz="2000" b="1" dirty="0" smtClean="0"/>
              <a:t> algorithm</a:t>
            </a:r>
          </a:p>
        </p:txBody>
      </p:sp>
      <p:pic>
        <p:nvPicPr>
          <p:cNvPr id="11" name="Picture 10" descr="Cenb3.png"/>
          <p:cNvPicPr>
            <a:picLocks noChangeAspect="1"/>
          </p:cNvPicPr>
          <p:nvPr/>
        </p:nvPicPr>
        <p:blipFill>
          <a:blip r:embed="rId2"/>
          <a:stretch>
            <a:fillRect/>
          </a:stretch>
        </p:blipFill>
        <p:spPr>
          <a:xfrm>
            <a:off x="4071934" y="1643050"/>
            <a:ext cx="4876635" cy="361977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285720" y="1000108"/>
            <a:ext cx="8643998" cy="1200329"/>
          </a:xfrm>
          <a:prstGeom prst="rect">
            <a:avLst/>
          </a:prstGeom>
          <a:noFill/>
        </p:spPr>
        <p:txBody>
          <a:bodyPr wrap="square" rtlCol="0">
            <a:spAutoFit/>
          </a:bodyPr>
          <a:lstStyle/>
          <a:p>
            <a:r>
              <a:rPr lang="en-US" dirty="0" smtClean="0"/>
              <a:t>A </a:t>
            </a:r>
            <a:r>
              <a:rPr lang="en-US" b="1" dirty="0" smtClean="0"/>
              <a:t>physical extraction</a:t>
            </a:r>
            <a:r>
              <a:rPr lang="en-US" dirty="0" smtClean="0"/>
              <a:t> from a mobile device shares the same basic concept as the </a:t>
            </a:r>
            <a:r>
              <a:rPr lang="en-US" b="1" dirty="0" smtClean="0"/>
              <a:t>physical</a:t>
            </a:r>
            <a:r>
              <a:rPr lang="en-US" dirty="0" smtClean="0"/>
              <a:t> forensic imaging of a computer hard drive. A </a:t>
            </a:r>
            <a:r>
              <a:rPr lang="en-US" b="1" dirty="0" smtClean="0"/>
              <a:t>physical extraction</a:t>
            </a:r>
            <a:r>
              <a:rPr lang="en-US" dirty="0" smtClean="0"/>
              <a:t> performs a bit-by-bit copy of the entire contents of the flash memory of a mobile device.</a:t>
            </a:r>
            <a:endParaRPr lang="en-US" dirty="0"/>
          </a:p>
        </p:txBody>
      </p:sp>
      <p:pic>
        <p:nvPicPr>
          <p:cNvPr id="4" name="Picture 3" descr="rfd.png"/>
          <p:cNvPicPr>
            <a:picLocks noChangeAspect="1"/>
          </p:cNvPicPr>
          <p:nvPr/>
        </p:nvPicPr>
        <p:blipFill>
          <a:blip r:embed="rId2"/>
          <a:stretch>
            <a:fillRect/>
          </a:stretch>
        </p:blipFill>
        <p:spPr>
          <a:xfrm>
            <a:off x="-1" y="2546756"/>
            <a:ext cx="9572661" cy="3748669"/>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214282" y="1571612"/>
            <a:ext cx="8501122" cy="4770537"/>
          </a:xfrm>
          <a:prstGeom prst="rect">
            <a:avLst/>
          </a:prstGeom>
          <a:noFill/>
        </p:spPr>
        <p:txBody>
          <a:bodyPr wrap="square" rtlCol="0">
            <a:spAutoFit/>
          </a:bodyPr>
          <a:lstStyle/>
          <a:p>
            <a:pPr>
              <a:buFont typeface="Arial" pitchFamily="34" charset="0"/>
              <a:buChar char="•"/>
            </a:pPr>
            <a:r>
              <a:rPr lang="en-GB" sz="1600" dirty="0" smtClean="0"/>
              <a:t>A fifteen-digit long number, the International Mobile Subscriber Identifier is primarily used for </a:t>
            </a:r>
            <a:r>
              <a:rPr lang="en-GB" sz="1600" dirty="0" err="1" smtClean="0"/>
              <a:t>signaling</a:t>
            </a:r>
            <a:r>
              <a:rPr lang="en-GB" sz="1600" dirty="0" smtClean="0"/>
              <a:t> and messaging over a GSM network.</a:t>
            </a:r>
          </a:p>
          <a:p>
            <a:endParaRPr lang="en-GB" sz="1600" dirty="0" smtClean="0"/>
          </a:p>
          <a:p>
            <a:pPr>
              <a:buFont typeface="Arial" pitchFamily="34" charset="0"/>
              <a:buChar char="•"/>
            </a:pPr>
            <a:r>
              <a:rPr lang="en-GB" sz="1600" dirty="0" smtClean="0"/>
              <a:t> Similar to the ICCID, the IMSI is structured as follows: three-digits for the Mobile County Code (</a:t>
            </a:r>
            <a:r>
              <a:rPr lang="en-GB" sz="1600" b="1" dirty="0" smtClean="0"/>
              <a:t>MCC</a:t>
            </a:r>
            <a:r>
              <a:rPr lang="en-GB" sz="1600" dirty="0" smtClean="0"/>
              <a:t>), plus two to three digits for the Mobile Network Code (</a:t>
            </a:r>
            <a:r>
              <a:rPr lang="en-GB" sz="1600" b="1" dirty="0" smtClean="0"/>
              <a:t>MNC</a:t>
            </a:r>
            <a:r>
              <a:rPr lang="en-GB" sz="1600" dirty="0" smtClean="0"/>
              <a:t>), and the rest is an allocated sequential serial number that pinpoints the Mobile Subscriber Identity Number (</a:t>
            </a:r>
            <a:r>
              <a:rPr lang="en-GB" sz="1600" b="1" dirty="0" smtClean="0"/>
              <a:t>MSIN</a:t>
            </a:r>
            <a:r>
              <a:rPr lang="en-GB" sz="1600" dirty="0" smtClean="0"/>
              <a:t>)</a:t>
            </a:r>
          </a:p>
          <a:p>
            <a:pPr>
              <a:buFont typeface="Arial" pitchFamily="34" charset="0"/>
              <a:buChar char="•"/>
            </a:pPr>
            <a:endParaRPr lang="en-GB" sz="1600" b="1" dirty="0" smtClean="0"/>
          </a:p>
          <a:p>
            <a:pPr>
              <a:buFont typeface="Arial" pitchFamily="34" charset="0"/>
              <a:buChar char="•"/>
            </a:pPr>
            <a:endParaRPr lang="en-GB" sz="1600" b="1" dirty="0" smtClean="0"/>
          </a:p>
          <a:p>
            <a:pPr>
              <a:buFont typeface="Arial" pitchFamily="34" charset="0"/>
              <a:buChar char="•"/>
            </a:pPr>
            <a:endParaRPr lang="en-GB" sz="1600" b="1" dirty="0" smtClean="0"/>
          </a:p>
          <a:p>
            <a:pPr>
              <a:buFont typeface="Arial" pitchFamily="34" charset="0"/>
              <a:buChar char="•"/>
            </a:pPr>
            <a:endParaRPr lang="en-GB" sz="1600" b="1" dirty="0" smtClean="0"/>
          </a:p>
          <a:p>
            <a:endParaRPr lang="en-GB" sz="1600" b="1" dirty="0" smtClean="0"/>
          </a:p>
          <a:p>
            <a:pPr>
              <a:buFont typeface="Arial" pitchFamily="34" charset="0"/>
              <a:buChar char="•"/>
            </a:pPr>
            <a:endParaRPr lang="en-GB" sz="1600" b="1" dirty="0" smtClean="0"/>
          </a:p>
          <a:p>
            <a:pPr>
              <a:buFont typeface="Arial" pitchFamily="34" charset="0"/>
              <a:buChar char="•"/>
            </a:pPr>
            <a:r>
              <a:rPr lang="en-GB" sz="1600" b="1" dirty="0" smtClean="0"/>
              <a:t> Ex : </a:t>
            </a:r>
          </a:p>
          <a:p>
            <a:pPr lvl="1">
              <a:buFont typeface="Arial" pitchFamily="34" charset="0"/>
              <a:buChar char="•"/>
            </a:pPr>
            <a:r>
              <a:rPr lang="en-GB" sz="1600" b="1" dirty="0" smtClean="0"/>
              <a:t> 424</a:t>
            </a:r>
            <a:r>
              <a:rPr lang="en-GB" sz="1600" dirty="0" smtClean="0"/>
              <a:t> reflects the Mobile Country Code, in this case, the United Arab Emirates. </a:t>
            </a:r>
          </a:p>
          <a:p>
            <a:pPr lvl="1">
              <a:buFont typeface="Arial" pitchFamily="34" charset="0"/>
              <a:buChar char="•"/>
            </a:pPr>
            <a:r>
              <a:rPr lang="en-GB" sz="1600" b="1" dirty="0" smtClean="0"/>
              <a:t> 02 </a:t>
            </a:r>
            <a:r>
              <a:rPr lang="en-GB" sz="1600" dirty="0" smtClean="0"/>
              <a:t>refers to the Mobile Network Code, which is the Emirates Telecommunications Corporation (</a:t>
            </a:r>
            <a:r>
              <a:rPr lang="en-GB" sz="1600" dirty="0" err="1" smtClean="0"/>
              <a:t>Etisalat</a:t>
            </a:r>
            <a:r>
              <a:rPr lang="en-GB" sz="1600" dirty="0" smtClean="0"/>
              <a:t>).</a:t>
            </a:r>
          </a:p>
          <a:p>
            <a:pPr lvl="1">
              <a:buFont typeface="Arial" pitchFamily="34" charset="0"/>
              <a:buChar char="•"/>
            </a:pPr>
            <a:r>
              <a:rPr lang="en-GB" sz="1600" dirty="0" smtClean="0"/>
              <a:t> The remainder of the digits signify the Mobile Subscriber Identification Number (</a:t>
            </a:r>
            <a:r>
              <a:rPr lang="en-GB" sz="1600" b="1" dirty="0" smtClean="0"/>
              <a:t>1445434857</a:t>
            </a:r>
            <a:r>
              <a:rPr lang="en-GB" sz="1600" dirty="0" smtClean="0"/>
              <a:t>).</a:t>
            </a:r>
            <a:endParaRPr lang="en-US" sz="1600" b="1" dirty="0"/>
          </a:p>
        </p:txBody>
      </p:sp>
      <p:sp>
        <p:nvSpPr>
          <p:cNvPr id="7" name="TextBox 6"/>
          <p:cNvSpPr txBox="1"/>
          <p:nvPr/>
        </p:nvSpPr>
        <p:spPr>
          <a:xfrm>
            <a:off x="285720" y="1142984"/>
            <a:ext cx="1714512" cy="400110"/>
          </a:xfrm>
          <a:prstGeom prst="rect">
            <a:avLst/>
          </a:prstGeom>
          <a:noFill/>
        </p:spPr>
        <p:txBody>
          <a:bodyPr wrap="square" rtlCol="0">
            <a:spAutoFit/>
          </a:bodyPr>
          <a:lstStyle/>
          <a:p>
            <a:r>
              <a:rPr lang="en-US" sz="2000" b="1" dirty="0" smtClean="0"/>
              <a:t>IMSI</a:t>
            </a:r>
            <a:endParaRPr lang="en-US" sz="2000" b="1" dirty="0"/>
          </a:p>
        </p:txBody>
      </p:sp>
      <p:pic>
        <p:nvPicPr>
          <p:cNvPr id="8" name="Picture 7" descr="IMSI.png"/>
          <p:cNvPicPr>
            <a:picLocks noChangeAspect="1"/>
          </p:cNvPicPr>
          <p:nvPr/>
        </p:nvPicPr>
        <p:blipFill>
          <a:blip r:embed="rId2"/>
          <a:stretch>
            <a:fillRect/>
          </a:stretch>
        </p:blipFill>
        <p:spPr>
          <a:xfrm>
            <a:off x="928662" y="3571876"/>
            <a:ext cx="7286676" cy="1035138"/>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214282" y="1571612"/>
            <a:ext cx="8501122" cy="4031873"/>
          </a:xfrm>
          <a:prstGeom prst="rect">
            <a:avLst/>
          </a:prstGeom>
          <a:noFill/>
        </p:spPr>
        <p:txBody>
          <a:bodyPr wrap="square" rtlCol="0">
            <a:spAutoFit/>
          </a:bodyPr>
          <a:lstStyle/>
          <a:p>
            <a:pPr>
              <a:buFont typeface="Arial" pitchFamily="34" charset="0"/>
              <a:buChar char="•"/>
            </a:pPr>
            <a:r>
              <a:rPr lang="en-GB" sz="1600" dirty="0" smtClean="0"/>
              <a:t>Its maximum size is fifteen digits, the Mobile Station International Subscriber Directory Number is assigned for a subscriber to receive calls but is not </a:t>
            </a:r>
            <a:r>
              <a:rPr lang="en-GB" sz="1600" dirty="0" err="1" smtClean="0"/>
              <a:t>signaled</a:t>
            </a:r>
            <a:r>
              <a:rPr lang="en-GB" sz="1600" dirty="0" smtClean="0"/>
              <a:t> to or from a device. </a:t>
            </a:r>
          </a:p>
          <a:p>
            <a:pPr>
              <a:buFont typeface="Arial" pitchFamily="34" charset="0"/>
              <a:buChar char="•"/>
            </a:pPr>
            <a:endParaRPr lang="en-GB" sz="1600" dirty="0" smtClean="0"/>
          </a:p>
          <a:p>
            <a:pPr>
              <a:buFont typeface="Arial" pitchFamily="34" charset="0"/>
              <a:buChar char="•"/>
            </a:pPr>
            <a:r>
              <a:rPr lang="en-GB" sz="1600" dirty="0" smtClean="0"/>
              <a:t>A subscriber can have multiple MSISDNs, and each one refers to the full subscriber phone number, including the country code.</a:t>
            </a:r>
          </a:p>
          <a:p>
            <a:pPr>
              <a:buFont typeface="Arial" pitchFamily="34" charset="0"/>
              <a:buChar char="•"/>
            </a:pPr>
            <a:endParaRPr lang="en-GB" sz="1600" dirty="0" smtClean="0"/>
          </a:p>
          <a:p>
            <a:pPr>
              <a:buFont typeface="Arial" pitchFamily="34" charset="0"/>
              <a:buChar char="•"/>
            </a:pPr>
            <a:r>
              <a:rPr lang="en-GB" sz="1600" dirty="0" smtClean="0"/>
              <a:t>MSISDN consists of :</a:t>
            </a:r>
          </a:p>
          <a:p>
            <a:pPr lvl="1">
              <a:buFont typeface="Arial" pitchFamily="34" charset="0"/>
              <a:buChar char="•"/>
            </a:pPr>
            <a:r>
              <a:rPr lang="en-GB" sz="1600" dirty="0" smtClean="0"/>
              <a:t> Country Code (CC – up to three-digits)</a:t>
            </a:r>
          </a:p>
          <a:p>
            <a:pPr lvl="1">
              <a:buFont typeface="Arial" pitchFamily="34" charset="0"/>
              <a:buChar char="•"/>
            </a:pPr>
            <a:r>
              <a:rPr lang="en-GB" sz="1600" dirty="0" smtClean="0"/>
              <a:t> National Destination Code (NDC – up to 3 digits)</a:t>
            </a:r>
          </a:p>
          <a:p>
            <a:pPr lvl="1">
              <a:buFont typeface="Arial" pitchFamily="34" charset="0"/>
              <a:buChar char="•"/>
            </a:pPr>
            <a:r>
              <a:rPr lang="en-GB" sz="1600" dirty="0" smtClean="0"/>
              <a:t> Subscriber Number (SN – up to 10 digits)</a:t>
            </a:r>
          </a:p>
          <a:p>
            <a:pPr>
              <a:buFont typeface="Arial" pitchFamily="34" charset="0"/>
              <a:buChar char="•"/>
            </a:pPr>
            <a:endParaRPr lang="en-GB" sz="1600" dirty="0" smtClean="0"/>
          </a:p>
          <a:p>
            <a:pPr>
              <a:buFont typeface="Arial" pitchFamily="34" charset="0"/>
              <a:buChar char="•"/>
            </a:pPr>
            <a:r>
              <a:rPr lang="en-GB" sz="1600" dirty="0" smtClean="0"/>
              <a:t>MSIDSN is an optional elementary file (i.e., Optional EF does not need to be stored on the SIM card itself), which differentiates it from both ICCID and IMSI (which are mandatory fields).</a:t>
            </a:r>
          </a:p>
          <a:p>
            <a:pPr>
              <a:buFont typeface="Arial" pitchFamily="34" charset="0"/>
              <a:buChar char="•"/>
            </a:pPr>
            <a:r>
              <a:rPr lang="en-GB" sz="1600" dirty="0" smtClean="0"/>
              <a:t> Own </a:t>
            </a:r>
            <a:r>
              <a:rPr lang="en-GB" sz="1600" dirty="0" err="1" smtClean="0"/>
              <a:t>Dialing</a:t>
            </a:r>
            <a:r>
              <a:rPr lang="en-GB" sz="1600" dirty="0" smtClean="0"/>
              <a:t> Number is a similar service that allows mobile users to inquire about their telephone numbers by </a:t>
            </a:r>
            <a:r>
              <a:rPr lang="en-GB" sz="1600" dirty="0" err="1" smtClean="0"/>
              <a:t>dialing</a:t>
            </a:r>
            <a:r>
              <a:rPr lang="en-GB" sz="1600" dirty="0" smtClean="0"/>
              <a:t> a specific numeric code.</a:t>
            </a:r>
            <a:endParaRPr lang="en-US" sz="1600" dirty="0"/>
          </a:p>
        </p:txBody>
      </p:sp>
      <p:sp>
        <p:nvSpPr>
          <p:cNvPr id="7" name="TextBox 6"/>
          <p:cNvSpPr txBox="1"/>
          <p:nvPr/>
        </p:nvSpPr>
        <p:spPr>
          <a:xfrm>
            <a:off x="285720" y="1142984"/>
            <a:ext cx="1714512" cy="400110"/>
          </a:xfrm>
          <a:prstGeom prst="rect">
            <a:avLst/>
          </a:prstGeom>
          <a:noFill/>
        </p:spPr>
        <p:txBody>
          <a:bodyPr wrap="square" rtlCol="0">
            <a:spAutoFit/>
          </a:bodyPr>
          <a:lstStyle/>
          <a:p>
            <a:r>
              <a:rPr lang="en-US" sz="2000" b="1" dirty="0" smtClean="0"/>
              <a:t>MSISDN</a:t>
            </a:r>
            <a:endParaRPr lang="en-US" sz="2000"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214282" y="1571612"/>
            <a:ext cx="8501122" cy="1323439"/>
          </a:xfrm>
          <a:prstGeom prst="rect">
            <a:avLst/>
          </a:prstGeom>
          <a:noFill/>
        </p:spPr>
        <p:txBody>
          <a:bodyPr wrap="square" rtlCol="0">
            <a:spAutoFit/>
          </a:bodyPr>
          <a:lstStyle/>
          <a:p>
            <a:r>
              <a:rPr lang="en-GB" sz="1600" dirty="0" smtClean="0"/>
              <a:t>Ex :</a:t>
            </a:r>
            <a:br>
              <a:rPr lang="en-GB" sz="1600" dirty="0" smtClean="0"/>
            </a:br>
            <a:endParaRPr lang="en-GB" sz="1600" dirty="0" smtClean="0"/>
          </a:p>
          <a:p>
            <a:pPr>
              <a:buFont typeface="Arial" pitchFamily="34" charset="0"/>
              <a:buChar char="•"/>
            </a:pPr>
            <a:r>
              <a:rPr lang="en-GB" sz="1600" dirty="0" smtClean="0"/>
              <a:t> 971 represents the Country Code (United Arab Emirates)</a:t>
            </a:r>
          </a:p>
          <a:p>
            <a:pPr>
              <a:buFont typeface="Arial" pitchFamily="34" charset="0"/>
              <a:buChar char="•"/>
            </a:pPr>
            <a:r>
              <a:rPr lang="en-GB" sz="1600" dirty="0" smtClean="0"/>
              <a:t> 50 identifies the National Destination Code (Mobile Phone by </a:t>
            </a:r>
            <a:r>
              <a:rPr lang="en-GB" sz="1600" dirty="0" err="1" smtClean="0"/>
              <a:t>Etisalat</a:t>
            </a:r>
            <a:r>
              <a:rPr lang="en-GB" sz="1600" dirty="0" smtClean="0"/>
              <a:t>)</a:t>
            </a:r>
          </a:p>
          <a:p>
            <a:pPr>
              <a:buFont typeface="Arial" pitchFamily="34" charset="0"/>
              <a:buChar char="•"/>
            </a:pPr>
            <a:r>
              <a:rPr lang="en-GB" sz="1600" dirty="0" smtClean="0"/>
              <a:t> 5682881 refers to the Subscriber Number </a:t>
            </a:r>
            <a:endParaRPr lang="en-US" sz="1600" dirty="0"/>
          </a:p>
        </p:txBody>
      </p:sp>
      <p:sp>
        <p:nvSpPr>
          <p:cNvPr id="7" name="TextBox 6"/>
          <p:cNvSpPr txBox="1"/>
          <p:nvPr/>
        </p:nvSpPr>
        <p:spPr>
          <a:xfrm>
            <a:off x="285720" y="1142984"/>
            <a:ext cx="1714512" cy="400110"/>
          </a:xfrm>
          <a:prstGeom prst="rect">
            <a:avLst/>
          </a:prstGeom>
          <a:noFill/>
        </p:spPr>
        <p:txBody>
          <a:bodyPr wrap="square" rtlCol="0">
            <a:spAutoFit/>
          </a:bodyPr>
          <a:lstStyle/>
          <a:p>
            <a:r>
              <a:rPr lang="en-US" sz="2000" b="1" dirty="0" smtClean="0"/>
              <a:t>MSISDN</a:t>
            </a:r>
            <a:endParaRPr lang="en-US" sz="2000" b="1" dirty="0"/>
          </a:p>
        </p:txBody>
      </p:sp>
      <p:pic>
        <p:nvPicPr>
          <p:cNvPr id="8" name="Picture 7" descr="MSISDN.png"/>
          <p:cNvPicPr>
            <a:picLocks noChangeAspect="1"/>
          </p:cNvPicPr>
          <p:nvPr/>
        </p:nvPicPr>
        <p:blipFill>
          <a:blip r:embed="rId2"/>
          <a:srcRect l="901" t="6439" r="900" b="3407"/>
          <a:stretch>
            <a:fillRect/>
          </a:stretch>
        </p:blipFill>
        <p:spPr>
          <a:xfrm>
            <a:off x="500034" y="3143248"/>
            <a:ext cx="7786742" cy="1000132"/>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142844" y="2285992"/>
            <a:ext cx="8501122" cy="1815882"/>
          </a:xfrm>
          <a:prstGeom prst="rect">
            <a:avLst/>
          </a:prstGeom>
          <a:noFill/>
        </p:spPr>
        <p:txBody>
          <a:bodyPr wrap="square" rtlCol="0">
            <a:spAutoFit/>
          </a:bodyPr>
          <a:lstStyle/>
          <a:p>
            <a:pPr>
              <a:buFont typeface="Arial" pitchFamily="34" charset="0"/>
              <a:buChar char="•"/>
            </a:pPr>
            <a:r>
              <a:rPr lang="en-GB" sz="1600" dirty="0" smtClean="0"/>
              <a:t> They are also optional elementary files.</a:t>
            </a:r>
          </a:p>
          <a:p>
            <a:pPr>
              <a:buFont typeface="Arial" pitchFamily="34" charset="0"/>
              <a:buChar char="•"/>
            </a:pPr>
            <a:endParaRPr lang="en-GB" sz="1600" dirty="0" smtClean="0"/>
          </a:p>
          <a:p>
            <a:pPr>
              <a:buFont typeface="Arial" pitchFamily="34" charset="0"/>
              <a:buChar char="•"/>
            </a:pPr>
            <a:r>
              <a:rPr lang="en-GB" sz="1600" dirty="0" smtClean="0"/>
              <a:t> They convey the name of the GSM Network Service Provider and the unique services it provides (i.e., customer care number).</a:t>
            </a:r>
          </a:p>
          <a:p>
            <a:pPr>
              <a:buFont typeface="Arial" pitchFamily="34" charset="0"/>
              <a:buChar char="•"/>
            </a:pPr>
            <a:endParaRPr lang="en-GB" sz="1600" dirty="0" smtClean="0"/>
          </a:p>
          <a:p>
            <a:pPr>
              <a:buFont typeface="Arial" pitchFamily="34" charset="0"/>
              <a:buChar char="•"/>
            </a:pPr>
            <a:r>
              <a:rPr lang="en-GB" sz="1600" dirty="0" smtClean="0"/>
              <a:t> As per the standard, if a network provider chooses a field to be of variable length, then remaining digits should be set to hexadecimal digit “F.”</a:t>
            </a:r>
            <a:endParaRPr lang="en-US" sz="1600" dirty="0"/>
          </a:p>
        </p:txBody>
      </p:sp>
      <p:sp>
        <p:nvSpPr>
          <p:cNvPr id="7" name="TextBox 6"/>
          <p:cNvSpPr txBox="1"/>
          <p:nvPr/>
        </p:nvSpPr>
        <p:spPr>
          <a:xfrm>
            <a:off x="285720" y="1285860"/>
            <a:ext cx="4572032" cy="707886"/>
          </a:xfrm>
          <a:prstGeom prst="rect">
            <a:avLst/>
          </a:prstGeom>
          <a:noFill/>
        </p:spPr>
        <p:txBody>
          <a:bodyPr wrap="square" rtlCol="0">
            <a:spAutoFit/>
          </a:bodyPr>
          <a:lstStyle/>
          <a:p>
            <a:r>
              <a:rPr lang="en-GB" sz="2000" b="1" dirty="0" smtClean="0"/>
              <a:t>SPN (Service Provider Name) and</a:t>
            </a:r>
          </a:p>
          <a:p>
            <a:r>
              <a:rPr lang="en-GB" sz="2000" b="1" dirty="0" smtClean="0"/>
              <a:t>SDN (Service </a:t>
            </a:r>
            <a:r>
              <a:rPr lang="en-GB" sz="2000" b="1" dirty="0" err="1" smtClean="0"/>
              <a:t>Dialing</a:t>
            </a:r>
            <a:r>
              <a:rPr lang="en-GB" sz="2000" b="1" dirty="0" smtClean="0"/>
              <a:t> Numbers)</a:t>
            </a:r>
            <a:endParaRPr lang="en-US" sz="20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analysis</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pPr algn="ctr"/>
            <a:r>
              <a:rPr lang="en-IN" sz="1600" b="1" dirty="0" smtClean="0"/>
              <a:t>Some must knows.</a:t>
            </a:r>
            <a:endParaRPr lang="en-US" sz="1600" b="1" dirty="0"/>
          </a:p>
        </p:txBody>
      </p:sp>
      <p:sp>
        <p:nvSpPr>
          <p:cNvPr id="6" name="TextBox 5"/>
          <p:cNvSpPr txBox="1"/>
          <p:nvPr/>
        </p:nvSpPr>
        <p:spPr>
          <a:xfrm>
            <a:off x="142844" y="1676933"/>
            <a:ext cx="8501122" cy="1323439"/>
          </a:xfrm>
          <a:prstGeom prst="rect">
            <a:avLst/>
          </a:prstGeom>
          <a:noFill/>
        </p:spPr>
        <p:txBody>
          <a:bodyPr wrap="square" rtlCol="0">
            <a:spAutoFit/>
          </a:bodyPr>
          <a:lstStyle/>
          <a:p>
            <a:pPr>
              <a:buFont typeface="Arial" pitchFamily="34" charset="0"/>
              <a:buChar char="•"/>
            </a:pPr>
            <a:r>
              <a:rPr lang="en-GB" sz="1600" dirty="0" smtClean="0"/>
              <a:t> Temporary Mobile Subscriber Identity is a temporary identifier that is exchanged between the mobile phone and the local network nearby</a:t>
            </a:r>
          </a:p>
          <a:p>
            <a:pPr>
              <a:buFont typeface="Arial" pitchFamily="34" charset="0"/>
              <a:buChar char="•"/>
            </a:pPr>
            <a:r>
              <a:rPr lang="en-GB" sz="1600" dirty="0" smtClean="0"/>
              <a:t> The TMSI is automatically updated when the subscriber moves between geographical locations to avoid signal fade, thus providing the mobility freedom supported by GSM cellular networks.</a:t>
            </a:r>
            <a:endParaRPr lang="en-US" sz="1600" dirty="0"/>
          </a:p>
        </p:txBody>
      </p:sp>
      <p:sp>
        <p:nvSpPr>
          <p:cNvPr id="7" name="TextBox 6"/>
          <p:cNvSpPr txBox="1"/>
          <p:nvPr/>
        </p:nvSpPr>
        <p:spPr>
          <a:xfrm>
            <a:off x="285720" y="1285860"/>
            <a:ext cx="1428760" cy="400110"/>
          </a:xfrm>
          <a:prstGeom prst="rect">
            <a:avLst/>
          </a:prstGeom>
          <a:noFill/>
        </p:spPr>
        <p:txBody>
          <a:bodyPr wrap="square" rtlCol="0">
            <a:spAutoFit/>
          </a:bodyPr>
          <a:lstStyle/>
          <a:p>
            <a:r>
              <a:rPr lang="en-GB" sz="2000" b="1" dirty="0" smtClean="0"/>
              <a:t>TMSI</a:t>
            </a:r>
            <a:endParaRPr lang="en-US" sz="2000" b="1" dirty="0"/>
          </a:p>
        </p:txBody>
      </p:sp>
      <p:sp>
        <p:nvSpPr>
          <p:cNvPr id="8" name="TextBox 7"/>
          <p:cNvSpPr txBox="1"/>
          <p:nvPr/>
        </p:nvSpPr>
        <p:spPr>
          <a:xfrm>
            <a:off x="142844" y="3931042"/>
            <a:ext cx="8501122" cy="1569660"/>
          </a:xfrm>
          <a:prstGeom prst="rect">
            <a:avLst/>
          </a:prstGeom>
          <a:noFill/>
        </p:spPr>
        <p:txBody>
          <a:bodyPr wrap="square" rtlCol="0">
            <a:spAutoFit/>
          </a:bodyPr>
          <a:lstStyle/>
          <a:p>
            <a:pPr>
              <a:buFont typeface="Arial" pitchFamily="34" charset="0"/>
              <a:buChar char="•"/>
            </a:pPr>
            <a:r>
              <a:rPr lang="en-GB" sz="1600" dirty="0" smtClean="0"/>
              <a:t>Abbreviated </a:t>
            </a:r>
            <a:r>
              <a:rPr lang="en-GB" sz="1600" dirty="0" err="1" smtClean="0"/>
              <a:t>Dialing</a:t>
            </a:r>
            <a:r>
              <a:rPr lang="en-GB" sz="1600" dirty="0" smtClean="0"/>
              <a:t> Numbers refers to the contacts list saved by the subscriber on the SIM card.</a:t>
            </a:r>
          </a:p>
          <a:p>
            <a:pPr>
              <a:buFont typeface="Arial" pitchFamily="34" charset="0"/>
              <a:buChar char="•"/>
            </a:pPr>
            <a:r>
              <a:rPr lang="en-GB" sz="1600" dirty="0" smtClean="0"/>
              <a:t>LND (Last Numbers </a:t>
            </a:r>
            <a:r>
              <a:rPr lang="en-GB" sz="1600" dirty="0" err="1" smtClean="0"/>
              <a:t>Dialed</a:t>
            </a:r>
            <a:r>
              <a:rPr lang="en-GB" sz="1600" dirty="0" smtClean="0"/>
              <a:t>) is associated with the most recent number the subscriber called. Limited by the number of contacts it can contain due to its small capacity, a SIM can store additional digits from ADN and LND into the </a:t>
            </a:r>
            <a:r>
              <a:rPr lang="en-GB" sz="1600" dirty="0" err="1" smtClean="0"/>
              <a:t>dialing</a:t>
            </a:r>
            <a:r>
              <a:rPr lang="en-GB" sz="1600" dirty="0" smtClean="0"/>
              <a:t> extensions EXT1 and EXT2 elementary fields</a:t>
            </a:r>
            <a:endParaRPr lang="en-US" sz="1600" dirty="0"/>
          </a:p>
        </p:txBody>
      </p:sp>
      <p:sp>
        <p:nvSpPr>
          <p:cNvPr id="9" name="TextBox 8"/>
          <p:cNvSpPr txBox="1"/>
          <p:nvPr/>
        </p:nvSpPr>
        <p:spPr>
          <a:xfrm>
            <a:off x="285720" y="3466555"/>
            <a:ext cx="1428760" cy="400110"/>
          </a:xfrm>
          <a:prstGeom prst="rect">
            <a:avLst/>
          </a:prstGeom>
          <a:noFill/>
        </p:spPr>
        <p:txBody>
          <a:bodyPr wrap="square" rtlCol="0">
            <a:spAutoFit/>
          </a:bodyPr>
          <a:lstStyle/>
          <a:p>
            <a:r>
              <a:rPr lang="en-GB" sz="2000" b="1" dirty="0" smtClean="0"/>
              <a:t>ADN</a:t>
            </a:r>
            <a:endParaRPr lang="en-US" sz="20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smtClean="0">
                <a:latin typeface="+mj-lt"/>
              </a:rPr>
              <a:t>Sim</a:t>
            </a:r>
            <a:r>
              <a:rPr lang="en-IN" sz="2200" b="1" dirty="0" smtClean="0">
                <a:latin typeface="+mj-lt"/>
              </a:rPr>
              <a:t> card Data Extraction</a:t>
            </a:r>
            <a:endParaRPr lang="en-US" sz="2200" b="1" dirty="0">
              <a:latin typeface="+mj-lt"/>
            </a:endParaRPr>
          </a:p>
        </p:txBody>
      </p:sp>
      <p:sp>
        <p:nvSpPr>
          <p:cNvPr id="5" name="TextBox 4"/>
          <p:cNvSpPr txBox="1"/>
          <p:nvPr/>
        </p:nvSpPr>
        <p:spPr>
          <a:xfrm>
            <a:off x="142844" y="857232"/>
            <a:ext cx="8643998" cy="1323439"/>
          </a:xfrm>
          <a:prstGeom prst="rect">
            <a:avLst/>
          </a:prstGeom>
          <a:noFill/>
        </p:spPr>
        <p:txBody>
          <a:bodyPr wrap="square" rtlCol="0">
            <a:spAutoFit/>
          </a:bodyPr>
          <a:lstStyle/>
          <a:p>
            <a:r>
              <a:rPr lang="en-IN" sz="1600" dirty="0" smtClean="0"/>
              <a:t>Requirements : </a:t>
            </a:r>
          </a:p>
          <a:p>
            <a:endParaRPr lang="en-IN" sz="1600" dirty="0" smtClean="0"/>
          </a:p>
          <a:p>
            <a:pPr>
              <a:buFont typeface="Arial" pitchFamily="34" charset="0"/>
              <a:buChar char="•"/>
            </a:pPr>
            <a:r>
              <a:rPr lang="en-IN" sz="1600" dirty="0" smtClean="0"/>
              <a:t> Hardware device to read a SIM card (</a:t>
            </a:r>
            <a:r>
              <a:rPr lang="en-IN" sz="1600" dirty="0" err="1" smtClean="0"/>
              <a:t>sim</a:t>
            </a:r>
            <a:r>
              <a:rPr lang="en-IN" sz="1600" dirty="0" smtClean="0"/>
              <a:t> card reader)</a:t>
            </a:r>
          </a:p>
          <a:p>
            <a:pPr>
              <a:buFont typeface="Arial" pitchFamily="34" charset="0"/>
              <a:buChar char="•"/>
            </a:pPr>
            <a:r>
              <a:rPr lang="en-IN" sz="1600" dirty="0" smtClean="0"/>
              <a:t> Tool to read data from the </a:t>
            </a:r>
            <a:r>
              <a:rPr lang="en-IN" sz="1600" dirty="0" err="1" smtClean="0"/>
              <a:t>sim</a:t>
            </a:r>
            <a:r>
              <a:rPr lang="en-IN" sz="1600" dirty="0" smtClean="0"/>
              <a:t> (in our case </a:t>
            </a:r>
            <a:r>
              <a:rPr lang="en-IN" sz="1600" dirty="0" err="1" smtClean="0"/>
              <a:t>Ufed</a:t>
            </a:r>
            <a:r>
              <a:rPr lang="en-IN" sz="1600" dirty="0" smtClean="0"/>
              <a:t> 4PC)</a:t>
            </a:r>
          </a:p>
          <a:p>
            <a:pPr>
              <a:buFont typeface="Arial" pitchFamily="34" charset="0"/>
              <a:buChar char="•"/>
            </a:pPr>
            <a:r>
              <a:rPr lang="en-IN" sz="1600" dirty="0" smtClean="0"/>
              <a:t> Tool to analyse the data extracted from the SIM (in our case UFED physical Analyser)</a:t>
            </a:r>
            <a:endParaRPr lang="en-US" sz="1600" dirty="0"/>
          </a:p>
        </p:txBody>
      </p:sp>
      <p:pic>
        <p:nvPicPr>
          <p:cNvPr id="7" name="Picture 6" descr="IMG20181112130820.jpg"/>
          <p:cNvPicPr>
            <a:picLocks noChangeAspect="1"/>
          </p:cNvPicPr>
          <p:nvPr/>
        </p:nvPicPr>
        <p:blipFill>
          <a:blip r:embed="rId2" cstate="print"/>
          <a:srcRect l="13281" t="14583" r="5468" b="11458"/>
          <a:stretch>
            <a:fillRect/>
          </a:stretch>
        </p:blipFill>
        <p:spPr>
          <a:xfrm>
            <a:off x="4857752" y="2500306"/>
            <a:ext cx="3429024" cy="2340957"/>
          </a:xfrm>
          <a:prstGeom prst="rect">
            <a:avLst/>
          </a:prstGeom>
        </p:spPr>
      </p:pic>
      <p:sp>
        <p:nvSpPr>
          <p:cNvPr id="8" name="TextBox 7"/>
          <p:cNvSpPr txBox="1"/>
          <p:nvPr/>
        </p:nvSpPr>
        <p:spPr>
          <a:xfrm>
            <a:off x="5572132" y="4857760"/>
            <a:ext cx="2214578" cy="307777"/>
          </a:xfrm>
          <a:prstGeom prst="rect">
            <a:avLst/>
          </a:prstGeom>
          <a:noFill/>
        </p:spPr>
        <p:txBody>
          <a:bodyPr wrap="square" rtlCol="0">
            <a:spAutoFit/>
          </a:bodyPr>
          <a:lstStyle/>
          <a:p>
            <a:r>
              <a:rPr lang="en-IN" sz="1400" dirty="0" err="1" smtClean="0"/>
              <a:t>Ufed</a:t>
            </a:r>
            <a:r>
              <a:rPr lang="en-IN" sz="1400" dirty="0" smtClean="0"/>
              <a:t> SIM card reader</a:t>
            </a:r>
            <a:endParaRPr lang="en-US" sz="1400" dirty="0"/>
          </a:p>
        </p:txBody>
      </p:sp>
      <p:pic>
        <p:nvPicPr>
          <p:cNvPr id="9" name="Picture 8" descr="467331535_XS.jpg"/>
          <p:cNvPicPr>
            <a:picLocks noChangeAspect="1"/>
          </p:cNvPicPr>
          <p:nvPr/>
        </p:nvPicPr>
        <p:blipFill>
          <a:blip r:embed="rId3"/>
          <a:srcRect l="8750" t="16250" r="7500" b="8750"/>
          <a:stretch>
            <a:fillRect/>
          </a:stretch>
        </p:blipFill>
        <p:spPr>
          <a:xfrm rot="18865502">
            <a:off x="711688" y="3175618"/>
            <a:ext cx="3350442" cy="2000264"/>
          </a:xfrm>
          <a:prstGeom prst="rect">
            <a:avLst/>
          </a:prstGeom>
        </p:spPr>
      </p:pic>
      <p:sp>
        <p:nvSpPr>
          <p:cNvPr id="10" name="TextBox 9"/>
          <p:cNvSpPr txBox="1"/>
          <p:nvPr/>
        </p:nvSpPr>
        <p:spPr>
          <a:xfrm>
            <a:off x="1285852" y="6121619"/>
            <a:ext cx="1571636" cy="307777"/>
          </a:xfrm>
          <a:prstGeom prst="rect">
            <a:avLst/>
          </a:prstGeom>
          <a:noFill/>
        </p:spPr>
        <p:txBody>
          <a:bodyPr wrap="square" rtlCol="0">
            <a:spAutoFit/>
          </a:bodyPr>
          <a:lstStyle/>
          <a:p>
            <a:r>
              <a:rPr lang="en-IN" sz="1400" dirty="0" smtClean="0"/>
              <a:t>SIM card to Read</a:t>
            </a:r>
            <a:endParaRPr lang="en-US" sz="1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a:t>Sim</a:t>
            </a:r>
            <a:r>
              <a:rPr lang="en-IN" sz="2200" b="1" dirty="0"/>
              <a:t> card Data Extraction</a:t>
            </a:r>
            <a:endParaRPr lang="en-US" sz="2200" b="1" dirty="0">
              <a:latin typeface="+mj-lt"/>
            </a:endParaRPr>
          </a:p>
        </p:txBody>
      </p:sp>
      <p:sp>
        <p:nvSpPr>
          <p:cNvPr id="5" name="TextBox 4"/>
          <p:cNvSpPr txBox="1"/>
          <p:nvPr/>
        </p:nvSpPr>
        <p:spPr>
          <a:xfrm>
            <a:off x="142844" y="857232"/>
            <a:ext cx="8215370" cy="1077218"/>
          </a:xfrm>
          <a:prstGeom prst="rect">
            <a:avLst/>
          </a:prstGeom>
          <a:noFill/>
        </p:spPr>
        <p:txBody>
          <a:bodyPr wrap="square" rtlCol="0">
            <a:spAutoFit/>
          </a:bodyPr>
          <a:lstStyle/>
          <a:p>
            <a:r>
              <a:rPr lang="en-IN" sz="1600" dirty="0" smtClean="0"/>
              <a:t>Firstly we will just insert the </a:t>
            </a:r>
            <a:r>
              <a:rPr lang="en-IN" sz="1600" dirty="0" err="1" smtClean="0"/>
              <a:t>sim</a:t>
            </a:r>
            <a:r>
              <a:rPr lang="en-IN" sz="1600" dirty="0" smtClean="0"/>
              <a:t> in the </a:t>
            </a:r>
            <a:r>
              <a:rPr lang="en-IN" sz="1600" dirty="0" err="1" smtClean="0"/>
              <a:t>sim</a:t>
            </a:r>
            <a:r>
              <a:rPr lang="en-IN" sz="1600" dirty="0" smtClean="0"/>
              <a:t> reader and </a:t>
            </a:r>
            <a:r>
              <a:rPr lang="en-IN" sz="1600" dirty="0" err="1" smtClean="0"/>
              <a:t>connet</a:t>
            </a:r>
            <a:r>
              <a:rPr lang="en-IN" sz="1600" dirty="0" smtClean="0"/>
              <a:t> the reader to the workstation</a:t>
            </a:r>
          </a:p>
          <a:p>
            <a:r>
              <a:rPr lang="en-IN" sz="1600" dirty="0" smtClean="0"/>
              <a:t>Then we will start </a:t>
            </a:r>
            <a:r>
              <a:rPr lang="en-IN" sz="1600" dirty="0" err="1" smtClean="0"/>
              <a:t>Ufed</a:t>
            </a:r>
            <a:r>
              <a:rPr lang="en-IN" sz="1600" dirty="0" smtClean="0"/>
              <a:t> 4PC and open up the </a:t>
            </a:r>
            <a:r>
              <a:rPr lang="en-IN" sz="1600" b="1" dirty="0" smtClean="0"/>
              <a:t>SIM card</a:t>
            </a:r>
            <a:r>
              <a:rPr lang="en-IN" sz="1600" dirty="0" smtClean="0"/>
              <a:t> option</a:t>
            </a:r>
          </a:p>
          <a:p>
            <a:r>
              <a:rPr lang="en-IN" sz="1600" dirty="0" smtClean="0"/>
              <a:t>And select our process which in our case is </a:t>
            </a:r>
            <a:r>
              <a:rPr lang="en-IN" sz="1600" b="1" dirty="0" err="1" smtClean="0"/>
              <a:t>Sim</a:t>
            </a:r>
            <a:r>
              <a:rPr lang="en-IN" sz="1600" b="1" dirty="0" smtClean="0"/>
              <a:t> Data Extraction</a:t>
            </a:r>
            <a:endParaRPr lang="en-US" sz="1600" b="1" dirty="0"/>
          </a:p>
        </p:txBody>
      </p:sp>
      <p:pic>
        <p:nvPicPr>
          <p:cNvPr id="12" name="Picture 11" descr="home.JPG"/>
          <p:cNvPicPr>
            <a:picLocks noChangeAspect="1"/>
          </p:cNvPicPr>
          <p:nvPr/>
        </p:nvPicPr>
        <p:blipFill>
          <a:blip r:embed="rId2"/>
          <a:srcRect l="40116" t="18604" r="36483" b="44189"/>
          <a:stretch>
            <a:fillRect/>
          </a:stretch>
        </p:blipFill>
        <p:spPr>
          <a:xfrm>
            <a:off x="7429488" y="826616"/>
            <a:ext cx="1714512" cy="1959442"/>
          </a:xfrm>
          <a:prstGeom prst="rect">
            <a:avLst/>
          </a:prstGeom>
        </p:spPr>
      </p:pic>
      <p:pic>
        <p:nvPicPr>
          <p:cNvPr id="15" name="Picture 14" descr="firstlook.JPG"/>
          <p:cNvPicPr>
            <a:picLocks noChangeAspect="1"/>
          </p:cNvPicPr>
          <p:nvPr/>
        </p:nvPicPr>
        <p:blipFill>
          <a:blip r:embed="rId3"/>
          <a:stretch>
            <a:fillRect/>
          </a:stretch>
        </p:blipFill>
        <p:spPr>
          <a:xfrm>
            <a:off x="142844" y="2428868"/>
            <a:ext cx="7242682" cy="392312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a:t>Sim</a:t>
            </a:r>
            <a:r>
              <a:rPr lang="en-IN" sz="2200" b="1" dirty="0"/>
              <a:t> card Data Extraction</a:t>
            </a:r>
            <a:endParaRPr lang="en-US" sz="2200" b="1" dirty="0">
              <a:latin typeface="+mj-lt"/>
            </a:endParaRPr>
          </a:p>
        </p:txBody>
      </p:sp>
      <p:sp>
        <p:nvSpPr>
          <p:cNvPr id="5" name="TextBox 4"/>
          <p:cNvSpPr txBox="1"/>
          <p:nvPr/>
        </p:nvSpPr>
        <p:spPr>
          <a:xfrm>
            <a:off x="142844" y="857232"/>
            <a:ext cx="8215370" cy="338554"/>
          </a:xfrm>
          <a:prstGeom prst="rect">
            <a:avLst/>
          </a:prstGeom>
          <a:noFill/>
        </p:spPr>
        <p:txBody>
          <a:bodyPr wrap="square" rtlCol="0">
            <a:spAutoFit/>
          </a:bodyPr>
          <a:lstStyle/>
          <a:p>
            <a:r>
              <a:rPr lang="en-IN" sz="1600" dirty="0" smtClean="0"/>
              <a:t>Wait for the extraction to be completed.</a:t>
            </a:r>
            <a:endParaRPr lang="en-US" sz="1600" b="1" dirty="0"/>
          </a:p>
        </p:txBody>
      </p:sp>
      <p:pic>
        <p:nvPicPr>
          <p:cNvPr id="6" name="Picture 5" descr="Capture.JPG"/>
          <p:cNvPicPr>
            <a:picLocks noChangeAspect="1"/>
          </p:cNvPicPr>
          <p:nvPr/>
        </p:nvPicPr>
        <p:blipFill>
          <a:blip r:embed="rId2"/>
          <a:srcRect l="1562" t="9615" r="1562" b="47115"/>
          <a:stretch>
            <a:fillRect/>
          </a:stretch>
        </p:blipFill>
        <p:spPr>
          <a:xfrm>
            <a:off x="142844" y="1428736"/>
            <a:ext cx="8858312" cy="2143140"/>
          </a:xfrm>
          <a:prstGeom prst="rect">
            <a:avLst/>
          </a:prstGeom>
        </p:spPr>
      </p:pic>
      <p:pic>
        <p:nvPicPr>
          <p:cNvPr id="9" name="Picture 8" descr="Cdafdsfapture.JPG"/>
          <p:cNvPicPr>
            <a:picLocks noChangeAspect="1"/>
          </p:cNvPicPr>
          <p:nvPr/>
        </p:nvPicPr>
        <p:blipFill>
          <a:blip r:embed="rId3"/>
          <a:srcRect l="36719" t="35577" r="36718" b="34135"/>
          <a:stretch>
            <a:fillRect/>
          </a:stretch>
        </p:blipFill>
        <p:spPr>
          <a:xfrm>
            <a:off x="5143504" y="4143380"/>
            <a:ext cx="3357586" cy="2073803"/>
          </a:xfrm>
          <a:prstGeom prst="rect">
            <a:avLst/>
          </a:prstGeom>
        </p:spPr>
      </p:pic>
      <p:sp>
        <p:nvSpPr>
          <p:cNvPr id="10" name="TextBox 9"/>
          <p:cNvSpPr txBox="1"/>
          <p:nvPr/>
        </p:nvSpPr>
        <p:spPr>
          <a:xfrm>
            <a:off x="285720" y="3714752"/>
            <a:ext cx="8215370" cy="338554"/>
          </a:xfrm>
          <a:prstGeom prst="rect">
            <a:avLst/>
          </a:prstGeom>
          <a:noFill/>
        </p:spPr>
        <p:txBody>
          <a:bodyPr wrap="square" rtlCol="0">
            <a:spAutoFit/>
          </a:bodyPr>
          <a:lstStyle/>
          <a:p>
            <a:r>
              <a:rPr lang="en-IN" sz="1600" dirty="0" smtClean="0"/>
              <a:t>Once its done we can analyse it in the </a:t>
            </a:r>
            <a:r>
              <a:rPr lang="en-IN" sz="1600" dirty="0" err="1" smtClean="0"/>
              <a:t>Ufed</a:t>
            </a:r>
            <a:r>
              <a:rPr lang="en-IN" sz="1600" dirty="0" smtClean="0"/>
              <a:t> physical Analyser </a:t>
            </a:r>
            <a:endParaRPr lang="en-US" sz="1600"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err="1"/>
              <a:t>Sim</a:t>
            </a:r>
            <a:r>
              <a:rPr lang="en-IN" sz="2200" b="1" dirty="0"/>
              <a:t> card Data Extraction</a:t>
            </a:r>
            <a:endParaRPr lang="en-US" sz="2200" b="1" dirty="0">
              <a:latin typeface="+mj-lt"/>
            </a:endParaRPr>
          </a:p>
        </p:txBody>
      </p:sp>
      <p:sp>
        <p:nvSpPr>
          <p:cNvPr id="5" name="TextBox 4"/>
          <p:cNvSpPr txBox="1"/>
          <p:nvPr/>
        </p:nvSpPr>
        <p:spPr>
          <a:xfrm>
            <a:off x="214282" y="928670"/>
            <a:ext cx="8215370" cy="338554"/>
          </a:xfrm>
          <a:prstGeom prst="rect">
            <a:avLst/>
          </a:prstGeom>
          <a:noFill/>
        </p:spPr>
        <p:txBody>
          <a:bodyPr wrap="square" rtlCol="0">
            <a:spAutoFit/>
          </a:bodyPr>
          <a:lstStyle/>
          <a:p>
            <a:r>
              <a:rPr lang="en-IN" sz="1600" dirty="0" smtClean="0"/>
              <a:t>Data being analysed in the </a:t>
            </a:r>
            <a:r>
              <a:rPr lang="en-IN" sz="1600" dirty="0" err="1" smtClean="0"/>
              <a:t>Ufed</a:t>
            </a:r>
            <a:r>
              <a:rPr lang="en-IN" sz="1600" dirty="0" smtClean="0"/>
              <a:t> Physical Analyser</a:t>
            </a:r>
            <a:endParaRPr lang="en-US" sz="1600" b="1" dirty="0"/>
          </a:p>
        </p:txBody>
      </p:sp>
      <p:pic>
        <p:nvPicPr>
          <p:cNvPr id="7" name="Picture 6" descr="Capfdgfdgture.JPG"/>
          <p:cNvPicPr>
            <a:picLocks noChangeAspect="1"/>
          </p:cNvPicPr>
          <p:nvPr/>
        </p:nvPicPr>
        <p:blipFill>
          <a:blip r:embed="rId2"/>
          <a:stretch>
            <a:fillRect/>
          </a:stretch>
        </p:blipFill>
        <p:spPr>
          <a:xfrm>
            <a:off x="-32" y="1333502"/>
            <a:ext cx="9144032" cy="4953018"/>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200" b="1" dirty="0" smtClean="0">
                <a:latin typeface="+mj-lt"/>
              </a:rPr>
              <a:t>Memory card extraction</a:t>
            </a:r>
            <a:endParaRPr lang="en-US" sz="2200" b="1" dirty="0">
              <a:latin typeface="+mj-lt"/>
            </a:endParaRPr>
          </a:p>
        </p:txBody>
      </p:sp>
      <p:sp>
        <p:nvSpPr>
          <p:cNvPr id="5" name="TextBox 4"/>
          <p:cNvSpPr txBox="1"/>
          <p:nvPr/>
        </p:nvSpPr>
        <p:spPr>
          <a:xfrm>
            <a:off x="214282" y="928670"/>
            <a:ext cx="8215370" cy="2062103"/>
          </a:xfrm>
          <a:prstGeom prst="rect">
            <a:avLst/>
          </a:prstGeom>
          <a:noFill/>
        </p:spPr>
        <p:txBody>
          <a:bodyPr wrap="square" rtlCol="0">
            <a:spAutoFit/>
          </a:bodyPr>
          <a:lstStyle/>
          <a:p>
            <a:r>
              <a:rPr lang="en-IN" sz="1600" dirty="0" smtClean="0"/>
              <a:t>We Will use DD the command line utility tool to create a physical dump of the Memory card and </a:t>
            </a:r>
            <a:r>
              <a:rPr lang="en-IN" sz="1600" dirty="0" smtClean="0"/>
              <a:t>then </a:t>
            </a:r>
            <a:r>
              <a:rPr lang="en-IN" sz="1600" dirty="0" smtClean="0"/>
              <a:t>we will analyse it in </a:t>
            </a:r>
            <a:r>
              <a:rPr lang="en-IN" sz="1600" dirty="0" smtClean="0"/>
              <a:t>FTK imager</a:t>
            </a:r>
          </a:p>
          <a:p>
            <a:endParaRPr lang="en-IN" sz="1600" dirty="0" smtClean="0"/>
          </a:p>
          <a:p>
            <a:endParaRPr lang="en-IN" sz="1600" dirty="0" smtClean="0"/>
          </a:p>
          <a:p>
            <a:endParaRPr lang="en-IN" sz="1600" b="1" dirty="0" smtClean="0"/>
          </a:p>
          <a:p>
            <a:endParaRPr lang="en-IN" sz="1600" b="1" dirty="0" smtClean="0"/>
          </a:p>
          <a:p>
            <a:r>
              <a:rPr lang="en-US" sz="1600" dirty="0" err="1" smtClean="0"/>
              <a:t>ls</a:t>
            </a:r>
            <a:r>
              <a:rPr lang="en-US" sz="1600" dirty="0" smtClean="0"/>
              <a:t> /dev/</a:t>
            </a:r>
            <a:r>
              <a:rPr lang="en-US" sz="1600" dirty="0" err="1" smtClean="0"/>
              <a:t>sdc</a:t>
            </a:r>
            <a:r>
              <a:rPr lang="en-US" sz="1600" dirty="0" smtClean="0"/>
              <a:t>*</a:t>
            </a:r>
          </a:p>
          <a:p>
            <a:r>
              <a:rPr lang="en-GB" sz="1600" dirty="0" err="1" smtClean="0"/>
              <a:t>dd</a:t>
            </a:r>
            <a:r>
              <a:rPr lang="en-GB" sz="1600" dirty="0" smtClean="0"/>
              <a:t> if=/dev/</a:t>
            </a:r>
            <a:r>
              <a:rPr lang="en-GB" sz="1600" dirty="0" err="1" smtClean="0"/>
              <a:t>sdc</a:t>
            </a:r>
            <a:r>
              <a:rPr lang="en-GB" sz="1600" dirty="0" smtClean="0"/>
              <a:t> of=sdimage.img </a:t>
            </a:r>
            <a:r>
              <a:rPr lang="en-GB" sz="1600" dirty="0" err="1" smtClean="0"/>
              <a:t>bs</a:t>
            </a:r>
            <a:r>
              <a:rPr lang="en-GB" sz="1600" dirty="0" smtClean="0"/>
              <a:t>=4M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1142976" y="4143380"/>
            <a:ext cx="6786610" cy="18573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ounded Rectangle 17"/>
          <p:cNvSpPr/>
          <p:nvPr/>
        </p:nvSpPr>
        <p:spPr>
          <a:xfrm>
            <a:off x="4500562" y="1643050"/>
            <a:ext cx="3357586" cy="428628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285720" y="1000108"/>
            <a:ext cx="8643998" cy="369332"/>
          </a:xfrm>
          <a:prstGeom prst="rect">
            <a:avLst/>
          </a:prstGeom>
          <a:noFill/>
        </p:spPr>
        <p:txBody>
          <a:bodyPr wrap="square" rtlCol="0">
            <a:spAutoFit/>
          </a:bodyPr>
          <a:lstStyle/>
          <a:p>
            <a:r>
              <a:rPr lang="en-US" b="1" dirty="0" smtClean="0"/>
              <a:t>The Big picture of what we are going  to do..</a:t>
            </a:r>
            <a:endParaRPr lang="en-US" b="1" dirty="0"/>
          </a:p>
        </p:txBody>
      </p:sp>
      <p:pic>
        <p:nvPicPr>
          <p:cNvPr id="4" name="Picture 3" descr="rfd.png"/>
          <p:cNvPicPr>
            <a:picLocks noChangeAspect="1"/>
          </p:cNvPicPr>
          <p:nvPr/>
        </p:nvPicPr>
        <p:blipFill>
          <a:blip r:embed="rId2"/>
          <a:srcRect l="76866" t="22868" r="9701" b="14244"/>
          <a:stretch>
            <a:fillRect/>
          </a:stretch>
        </p:blipFill>
        <p:spPr>
          <a:xfrm>
            <a:off x="1571604" y="1785926"/>
            <a:ext cx="857256" cy="1571636"/>
          </a:xfrm>
          <a:prstGeom prst="rect">
            <a:avLst/>
          </a:prstGeom>
        </p:spPr>
      </p:pic>
      <p:pic>
        <p:nvPicPr>
          <p:cNvPr id="5" name="Picture 4" descr="drive-hard-disk-hi.png"/>
          <p:cNvPicPr>
            <a:picLocks noChangeAspect="1"/>
          </p:cNvPicPr>
          <p:nvPr/>
        </p:nvPicPr>
        <p:blipFill>
          <a:blip r:embed="rId3" cstate="print"/>
          <a:stretch>
            <a:fillRect/>
          </a:stretch>
        </p:blipFill>
        <p:spPr>
          <a:xfrm>
            <a:off x="5766533" y="1857364"/>
            <a:ext cx="1734425" cy="1254568"/>
          </a:xfrm>
          <a:prstGeom prst="rect">
            <a:avLst/>
          </a:prstGeom>
        </p:spPr>
      </p:pic>
      <p:pic>
        <p:nvPicPr>
          <p:cNvPr id="7" name="Picture 6" descr="gear-hi.png"/>
          <p:cNvPicPr>
            <a:picLocks noChangeAspect="1"/>
          </p:cNvPicPr>
          <p:nvPr/>
        </p:nvPicPr>
        <p:blipFill>
          <a:blip r:embed="rId4" cstate="print"/>
          <a:stretch>
            <a:fillRect/>
          </a:stretch>
        </p:blipFill>
        <p:spPr>
          <a:xfrm>
            <a:off x="6357950" y="4572008"/>
            <a:ext cx="1209324" cy="1011801"/>
          </a:xfrm>
          <a:prstGeom prst="rect">
            <a:avLst/>
          </a:prstGeom>
        </p:spPr>
      </p:pic>
      <p:pic>
        <p:nvPicPr>
          <p:cNvPr id="8" name="Picture 7" descr="images.png"/>
          <p:cNvPicPr>
            <a:picLocks noChangeAspect="1"/>
          </p:cNvPicPr>
          <p:nvPr/>
        </p:nvPicPr>
        <p:blipFill>
          <a:blip r:embed="rId5"/>
          <a:stretch>
            <a:fillRect/>
          </a:stretch>
        </p:blipFill>
        <p:spPr>
          <a:xfrm>
            <a:off x="1285852" y="4429132"/>
            <a:ext cx="1357322" cy="1357322"/>
          </a:xfrm>
          <a:prstGeom prst="rect">
            <a:avLst/>
          </a:prstGeom>
        </p:spPr>
      </p:pic>
      <p:sp>
        <p:nvSpPr>
          <p:cNvPr id="20" name="Rounded Rectangle 19"/>
          <p:cNvSpPr/>
          <p:nvPr/>
        </p:nvSpPr>
        <p:spPr>
          <a:xfrm>
            <a:off x="1142976" y="1571612"/>
            <a:ext cx="6786610" cy="21431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643174" y="2071678"/>
            <a:ext cx="2714644"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Bit by Bit copy of the physical flash Chip to a Disk Image file</a:t>
            </a:r>
            <a:endParaRPr lang="en-US" dirty="0"/>
          </a:p>
        </p:txBody>
      </p:sp>
      <p:sp>
        <p:nvSpPr>
          <p:cNvPr id="38" name="Rectangle 37"/>
          <p:cNvSpPr/>
          <p:nvPr/>
        </p:nvSpPr>
        <p:spPr>
          <a:xfrm>
            <a:off x="4643438" y="3357562"/>
            <a:ext cx="3071834" cy="10001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Disk Image Mounting and File System Interpretation</a:t>
            </a:r>
            <a:endParaRPr lang="en-US" dirty="0"/>
          </a:p>
        </p:txBody>
      </p:sp>
      <p:sp>
        <p:nvSpPr>
          <p:cNvPr id="39" name="Rectangle 38"/>
          <p:cNvSpPr/>
          <p:nvPr/>
        </p:nvSpPr>
        <p:spPr>
          <a:xfrm>
            <a:off x="2786050" y="4643446"/>
            <a:ext cx="2643206" cy="10001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Artifact Collection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214282" y="1857364"/>
            <a:ext cx="3429024" cy="2862322"/>
          </a:xfrm>
          <a:prstGeom prst="rect">
            <a:avLst/>
          </a:prstGeom>
          <a:noFill/>
        </p:spPr>
        <p:txBody>
          <a:bodyPr wrap="square" rtlCol="0">
            <a:spAutoFit/>
          </a:bodyPr>
          <a:lstStyle/>
          <a:p>
            <a:pPr algn="just"/>
            <a:r>
              <a:rPr lang="en-US" b="1" dirty="0" smtClean="0"/>
              <a:t>Some Must Haves </a:t>
            </a:r>
            <a:r>
              <a:rPr lang="en-US" dirty="0" smtClean="0"/>
              <a:t>–</a:t>
            </a:r>
          </a:p>
          <a:p>
            <a:pPr algn="just"/>
            <a:endParaRPr lang="en-IN" dirty="0" smtClean="0"/>
          </a:p>
          <a:p>
            <a:pPr algn="just">
              <a:buFont typeface="Courier New" pitchFamily="49" charset="0"/>
              <a:buChar char="o"/>
            </a:pPr>
            <a:r>
              <a:rPr lang="en-IN" sz="2400" dirty="0" smtClean="0"/>
              <a:t> Root level access to</a:t>
            </a:r>
          </a:p>
          <a:p>
            <a:pPr algn="just"/>
            <a:r>
              <a:rPr lang="en-IN" sz="2400" dirty="0" smtClean="0"/>
              <a:t>   the Phone</a:t>
            </a:r>
          </a:p>
          <a:p>
            <a:pPr algn="just"/>
            <a:r>
              <a:rPr lang="en-IN" sz="2400" dirty="0" smtClean="0"/>
              <a:t>   (Rooted Phone)</a:t>
            </a:r>
          </a:p>
          <a:p>
            <a:pPr algn="just"/>
            <a:r>
              <a:rPr lang="en-IN" sz="2400" dirty="0" smtClean="0"/>
              <a:t> </a:t>
            </a:r>
          </a:p>
          <a:p>
            <a:pPr algn="just">
              <a:buFont typeface="Courier New" pitchFamily="49" charset="0"/>
              <a:buChar char="o"/>
            </a:pPr>
            <a:r>
              <a:rPr lang="en-IN" sz="2400" dirty="0" smtClean="0"/>
              <a:t> USB Debugging and</a:t>
            </a:r>
          </a:p>
          <a:p>
            <a:pPr algn="just"/>
            <a:r>
              <a:rPr lang="en-IN" sz="2400" dirty="0" smtClean="0"/>
              <a:t>   USB Authorization On</a:t>
            </a:r>
            <a:endParaRPr lang="en-US" sz="2400" dirty="0"/>
          </a:p>
        </p:txBody>
      </p:sp>
      <p:sp>
        <p:nvSpPr>
          <p:cNvPr id="5" name="TextBox 4"/>
          <p:cNvSpPr txBox="1"/>
          <p:nvPr/>
        </p:nvSpPr>
        <p:spPr>
          <a:xfrm>
            <a:off x="285720" y="1000108"/>
            <a:ext cx="8429684" cy="400110"/>
          </a:xfrm>
          <a:prstGeom prst="rect">
            <a:avLst/>
          </a:prstGeom>
          <a:noFill/>
        </p:spPr>
        <p:txBody>
          <a:bodyPr wrap="square" rtlCol="0">
            <a:spAutoFit/>
          </a:bodyPr>
          <a:lstStyle/>
          <a:p>
            <a:pPr algn="ctr"/>
            <a:r>
              <a:rPr lang="en-IN" sz="2000" b="1" i="1" dirty="0" smtClean="0"/>
              <a:t>Method</a:t>
            </a:r>
            <a:r>
              <a:rPr lang="en-IN" b="1" dirty="0" smtClean="0"/>
              <a:t> : DD imaging using  ADB and </a:t>
            </a:r>
            <a:r>
              <a:rPr lang="en-IN" b="1" dirty="0" err="1" smtClean="0"/>
              <a:t>NetCat</a:t>
            </a:r>
            <a:endParaRPr lang="en-US" b="1" dirty="0"/>
          </a:p>
        </p:txBody>
      </p:sp>
      <p:pic>
        <p:nvPicPr>
          <p:cNvPr id="1026" name="Picture 2" descr="Image result for USB debug and USB authorization options screenshots"/>
          <p:cNvPicPr>
            <a:picLocks noChangeAspect="1" noChangeArrowheads="1"/>
          </p:cNvPicPr>
          <p:nvPr/>
        </p:nvPicPr>
        <p:blipFill>
          <a:blip r:embed="rId2"/>
          <a:srcRect r="50667" b="5960"/>
          <a:stretch>
            <a:fillRect/>
          </a:stretch>
        </p:blipFill>
        <p:spPr bwMode="auto">
          <a:xfrm>
            <a:off x="3857620" y="1500174"/>
            <a:ext cx="2571768" cy="4357718"/>
          </a:xfrm>
          <a:prstGeom prst="rect">
            <a:avLst/>
          </a:prstGeom>
          <a:noFill/>
        </p:spPr>
      </p:pic>
      <p:pic>
        <p:nvPicPr>
          <p:cNvPr id="7" name="Picture 6" descr="KINGOROOT.png"/>
          <p:cNvPicPr>
            <a:picLocks noChangeAspect="1"/>
          </p:cNvPicPr>
          <p:nvPr/>
        </p:nvPicPr>
        <p:blipFill>
          <a:blip r:embed="rId3"/>
          <a:stretch>
            <a:fillRect/>
          </a:stretch>
        </p:blipFill>
        <p:spPr>
          <a:xfrm>
            <a:off x="6549953" y="1500174"/>
            <a:ext cx="2451203" cy="435769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214282" y="1285860"/>
            <a:ext cx="3929090" cy="5078313"/>
          </a:xfrm>
          <a:prstGeom prst="rect">
            <a:avLst/>
          </a:prstGeom>
          <a:noFill/>
        </p:spPr>
        <p:txBody>
          <a:bodyPr wrap="square" rtlCol="0">
            <a:spAutoFit/>
          </a:bodyPr>
          <a:lstStyle/>
          <a:p>
            <a:pPr algn="just">
              <a:buFont typeface="Arial" pitchFamily="34" charset="0"/>
              <a:buChar char="•"/>
            </a:pPr>
            <a:r>
              <a:rPr lang="en-GB" dirty="0" smtClean="0"/>
              <a:t> It means you have </a:t>
            </a:r>
            <a:r>
              <a:rPr lang="en-GB" b="1" dirty="0" smtClean="0"/>
              <a:t>root (administrator)</a:t>
            </a:r>
            <a:r>
              <a:rPr lang="en-GB" dirty="0" smtClean="0"/>
              <a:t> access to your device, that is you can run </a:t>
            </a:r>
            <a:r>
              <a:rPr lang="en-GB" dirty="0" err="1" smtClean="0"/>
              <a:t>sudo</a:t>
            </a:r>
            <a:r>
              <a:rPr lang="en-GB" dirty="0" smtClean="0"/>
              <a:t>(</a:t>
            </a:r>
            <a:r>
              <a:rPr lang="en-GB" dirty="0" err="1" smtClean="0"/>
              <a:t>superuser</a:t>
            </a:r>
            <a:r>
              <a:rPr lang="en-GB" dirty="0" smtClean="0"/>
              <a:t> do [administrator]) commands in your device, the equivalent term for </a:t>
            </a:r>
            <a:r>
              <a:rPr lang="en-GB" b="1" dirty="0" smtClean="0"/>
              <a:t>Apple</a:t>
            </a:r>
            <a:r>
              <a:rPr lang="en-GB" dirty="0" smtClean="0"/>
              <a:t> devices id </a:t>
            </a:r>
            <a:r>
              <a:rPr lang="en-GB" b="1" dirty="0" err="1" smtClean="0"/>
              <a:t>jailbreaking</a:t>
            </a:r>
            <a:endParaRPr lang="en-GB" b="1" dirty="0" smtClean="0"/>
          </a:p>
          <a:p>
            <a:pPr algn="just">
              <a:buFont typeface="Arial" pitchFamily="34" charset="0"/>
              <a:buChar char="•"/>
            </a:pPr>
            <a:endParaRPr lang="en-GB" b="1" dirty="0" smtClean="0"/>
          </a:p>
          <a:p>
            <a:pPr algn="just">
              <a:buFont typeface="Arial" pitchFamily="34" charset="0"/>
              <a:buChar char="•"/>
            </a:pPr>
            <a:r>
              <a:rPr lang="en-GB" dirty="0" smtClean="0"/>
              <a:t> It gives you privileges to modify the software code on the device or install other software that the manufacturer wouldn't normally allow you to</a:t>
            </a:r>
          </a:p>
          <a:p>
            <a:pPr algn="just">
              <a:buFont typeface="Arial" pitchFamily="34" charset="0"/>
              <a:buChar char="•"/>
            </a:pPr>
            <a:endParaRPr lang="en-GB" dirty="0" smtClean="0"/>
          </a:p>
          <a:p>
            <a:pPr algn="just">
              <a:buFont typeface="Arial" pitchFamily="34" charset="0"/>
              <a:buChar char="•"/>
            </a:pPr>
            <a:r>
              <a:rPr lang="en-GB" dirty="0" smtClean="0"/>
              <a:t>You </a:t>
            </a:r>
            <a:r>
              <a:rPr lang="en-GB" b="1" dirty="0" smtClean="0"/>
              <a:t>can root</a:t>
            </a:r>
            <a:r>
              <a:rPr lang="en-GB" dirty="0" smtClean="0"/>
              <a:t> either by installing the </a:t>
            </a:r>
            <a:r>
              <a:rPr lang="en-GB" dirty="0" err="1" smtClean="0"/>
              <a:t>Superuser</a:t>
            </a:r>
            <a:r>
              <a:rPr lang="en-GB" dirty="0" smtClean="0"/>
              <a:t> application or by flashing a custom ROM that includes </a:t>
            </a:r>
            <a:r>
              <a:rPr lang="en-GB" b="1" dirty="0" smtClean="0"/>
              <a:t>root</a:t>
            </a:r>
            <a:r>
              <a:rPr lang="en-GB" dirty="0" smtClean="0"/>
              <a:t> access</a:t>
            </a:r>
            <a:endParaRPr lang="en-US" dirty="0"/>
          </a:p>
        </p:txBody>
      </p:sp>
      <p:sp>
        <p:nvSpPr>
          <p:cNvPr id="5" name="TextBox 4"/>
          <p:cNvSpPr txBox="1"/>
          <p:nvPr/>
        </p:nvSpPr>
        <p:spPr>
          <a:xfrm>
            <a:off x="285720" y="857232"/>
            <a:ext cx="8429684" cy="400110"/>
          </a:xfrm>
          <a:prstGeom prst="rect">
            <a:avLst/>
          </a:prstGeom>
          <a:noFill/>
        </p:spPr>
        <p:txBody>
          <a:bodyPr wrap="square" rtlCol="0">
            <a:spAutoFit/>
          </a:bodyPr>
          <a:lstStyle/>
          <a:p>
            <a:pPr algn="ctr"/>
            <a:r>
              <a:rPr lang="en-IN" sz="2000" b="1" i="1" dirty="0" smtClean="0"/>
              <a:t>What dose Rooting  Really means ??</a:t>
            </a:r>
            <a:endParaRPr lang="en-US" b="1" dirty="0"/>
          </a:p>
        </p:txBody>
      </p:sp>
      <p:pic>
        <p:nvPicPr>
          <p:cNvPr id="8" name="Picture 7" descr="root-android-advantage.png"/>
          <p:cNvPicPr>
            <a:picLocks noChangeAspect="1"/>
          </p:cNvPicPr>
          <p:nvPr/>
        </p:nvPicPr>
        <p:blipFill>
          <a:blip r:embed="rId2"/>
          <a:stretch>
            <a:fillRect/>
          </a:stretch>
        </p:blipFill>
        <p:spPr>
          <a:xfrm>
            <a:off x="4286248" y="1928802"/>
            <a:ext cx="4210080" cy="278608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2400" b="1" dirty="0" smtClean="0"/>
              <a:t>Physical </a:t>
            </a:r>
            <a:r>
              <a:rPr lang="en-IN" sz="2200" b="1" dirty="0" smtClean="0">
                <a:latin typeface="+mj-lt"/>
              </a:rPr>
              <a:t>Data Extraction</a:t>
            </a:r>
            <a:endParaRPr lang="en-US" sz="2200" b="1" dirty="0">
              <a:latin typeface="+mj-lt"/>
            </a:endParaRPr>
          </a:p>
        </p:txBody>
      </p:sp>
      <p:sp>
        <p:nvSpPr>
          <p:cNvPr id="3" name="TextBox 2"/>
          <p:cNvSpPr txBox="1"/>
          <p:nvPr/>
        </p:nvSpPr>
        <p:spPr>
          <a:xfrm>
            <a:off x="214282" y="1285860"/>
            <a:ext cx="6500858" cy="2308324"/>
          </a:xfrm>
          <a:prstGeom prst="rect">
            <a:avLst/>
          </a:prstGeom>
          <a:noFill/>
        </p:spPr>
        <p:txBody>
          <a:bodyPr wrap="square" rtlCol="0">
            <a:spAutoFit/>
          </a:bodyPr>
          <a:lstStyle/>
          <a:p>
            <a:pPr algn="just">
              <a:buFont typeface="Arial" pitchFamily="34" charset="0"/>
              <a:buChar char="•"/>
            </a:pPr>
            <a:r>
              <a:rPr lang="en-GB" b="1" dirty="0" smtClean="0"/>
              <a:t>  </a:t>
            </a:r>
            <a:r>
              <a:rPr lang="en-GB" b="1" dirty="0" err="1" smtClean="0"/>
              <a:t>Dd</a:t>
            </a:r>
            <a:r>
              <a:rPr lang="en-GB" dirty="0" smtClean="0"/>
              <a:t> is a command-line utility for Unix and Unix-like operating systems whose primary purpose is to convert and copy files.</a:t>
            </a:r>
          </a:p>
          <a:p>
            <a:pPr algn="just"/>
            <a:endParaRPr lang="en-GB" dirty="0" smtClean="0"/>
          </a:p>
          <a:p>
            <a:pPr algn="just">
              <a:buFont typeface="Arial" pitchFamily="34" charset="0"/>
              <a:buChar char="•"/>
            </a:pPr>
            <a:r>
              <a:rPr lang="en-GB" b="1" dirty="0" smtClean="0"/>
              <a:t>  </a:t>
            </a:r>
            <a:r>
              <a:rPr lang="en-GB" b="1" dirty="0" err="1" smtClean="0"/>
              <a:t>Dd</a:t>
            </a:r>
            <a:r>
              <a:rPr lang="en-GB" dirty="0" smtClean="0"/>
              <a:t> is a tool that is often used in computer forensics because it is </a:t>
            </a:r>
            <a:r>
              <a:rPr lang="en-GB" dirty="0" err="1" smtClean="0"/>
              <a:t>extremly</a:t>
            </a:r>
            <a:r>
              <a:rPr lang="en-GB" dirty="0" smtClean="0"/>
              <a:t> low level and </a:t>
            </a:r>
            <a:r>
              <a:rPr lang="en-GB" dirty="0" err="1" smtClean="0"/>
              <a:t>effecient</a:t>
            </a:r>
            <a:r>
              <a:rPr lang="en-GB" dirty="0" smtClean="0"/>
              <a:t> at creating exact duplicates of hard drives. For this reason it is often the tool for which all other tools are compared to.</a:t>
            </a:r>
          </a:p>
          <a:p>
            <a:pPr algn="just">
              <a:buFont typeface="Arial" pitchFamily="34" charset="0"/>
              <a:buChar char="•"/>
            </a:pPr>
            <a:endParaRPr lang="en-US" dirty="0"/>
          </a:p>
        </p:txBody>
      </p:sp>
      <p:sp>
        <p:nvSpPr>
          <p:cNvPr id="5" name="TextBox 4"/>
          <p:cNvSpPr txBox="1"/>
          <p:nvPr/>
        </p:nvSpPr>
        <p:spPr>
          <a:xfrm>
            <a:off x="285720" y="857232"/>
            <a:ext cx="8429684" cy="400110"/>
          </a:xfrm>
          <a:prstGeom prst="rect">
            <a:avLst/>
          </a:prstGeom>
          <a:noFill/>
        </p:spPr>
        <p:txBody>
          <a:bodyPr wrap="square" rtlCol="0">
            <a:spAutoFit/>
          </a:bodyPr>
          <a:lstStyle/>
          <a:p>
            <a:pPr algn="ctr"/>
            <a:r>
              <a:rPr lang="en-IN" sz="2000" b="1" i="1" dirty="0" smtClean="0"/>
              <a:t>What is DD ??</a:t>
            </a:r>
            <a:endParaRPr lang="en-US" b="1" dirty="0"/>
          </a:p>
        </p:txBody>
      </p:sp>
      <p:pic>
        <p:nvPicPr>
          <p:cNvPr id="6" name="Picture 5" descr="banner-dd-viewer.png"/>
          <p:cNvPicPr>
            <a:picLocks noChangeAspect="1"/>
          </p:cNvPicPr>
          <p:nvPr/>
        </p:nvPicPr>
        <p:blipFill>
          <a:blip r:embed="rId2"/>
          <a:srcRect l="31250" t="17692" r="25000" b="29231"/>
          <a:stretch>
            <a:fillRect/>
          </a:stretch>
        </p:blipFill>
        <p:spPr>
          <a:xfrm>
            <a:off x="7072330" y="1357298"/>
            <a:ext cx="1695876" cy="185738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5242</TotalTime>
  <Words>2742</Words>
  <Application>LibreOffice/5.1.6.2$Linux_X86_64 LibreOffice_project/10m0$Build-2</Application>
  <PresentationFormat>On-screen Show (4:3)</PresentationFormat>
  <Paragraphs>374</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Slide 1</vt:lpstr>
      <vt:lpstr>Slide 2</vt:lpstr>
      <vt:lpstr>Levels of Data Extraction</vt:lpstr>
      <vt:lpstr>Logical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Physical Data Extraction</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File Carving</vt:lpstr>
      <vt:lpstr>File Carving</vt:lpstr>
      <vt:lpstr>File Carving</vt:lpstr>
      <vt:lpstr>File Carving</vt:lpstr>
      <vt:lpstr>File Carving</vt:lpstr>
      <vt:lpstr>Sim card Data analysis</vt:lpstr>
      <vt:lpstr>Sim card Data analysis</vt:lpstr>
      <vt:lpstr>Sim card Data analysis</vt:lpstr>
      <vt:lpstr>Sim card Data analysis</vt:lpstr>
      <vt:lpstr>Sim card Data analysis</vt:lpstr>
      <vt:lpstr>Sim card Data analysis</vt:lpstr>
      <vt:lpstr>Sim card Data analysis</vt:lpstr>
      <vt:lpstr>Sim card Data analysis</vt:lpstr>
      <vt:lpstr>Sim card Data analysis</vt:lpstr>
      <vt:lpstr>Sim card Data analysis</vt:lpstr>
      <vt:lpstr>Sim card Data analysis</vt:lpstr>
      <vt:lpstr>Sim card Data Extraction</vt:lpstr>
      <vt:lpstr>Sim card Data Extraction</vt:lpstr>
      <vt:lpstr>Sim card Data Extraction</vt:lpstr>
      <vt:lpstr>Sim card Data Extraction</vt:lpstr>
      <vt:lpstr>Memory card extraction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Hazen 21</dc:creator>
  <dc:description/>
  <cp:lastModifiedBy>Windows User</cp:lastModifiedBy>
  <cp:revision>488</cp:revision>
  <dcterms:created xsi:type="dcterms:W3CDTF">2018-05-28T05:58:09Z</dcterms:created>
  <dcterms:modified xsi:type="dcterms:W3CDTF">2018-12-17T13:57:43Z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